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0"/>
  </p:notesMasterIdLst>
  <p:sldIdLst>
    <p:sldId id="257" r:id="rId4"/>
    <p:sldId id="288" r:id="rId5"/>
    <p:sldId id="313" r:id="rId6"/>
    <p:sldId id="268" r:id="rId7"/>
    <p:sldId id="320" r:id="rId8"/>
    <p:sldId id="425" r:id="rId9"/>
    <p:sldId id="334" r:id="rId11"/>
    <p:sldId id="421" r:id="rId12"/>
    <p:sldId id="337" r:id="rId13"/>
    <p:sldId id="474" r:id="rId14"/>
    <p:sldId id="475" r:id="rId15"/>
    <p:sldId id="543" r:id="rId16"/>
    <p:sldId id="544" r:id="rId17"/>
    <p:sldId id="476" r:id="rId18"/>
    <p:sldId id="545" r:id="rId19"/>
    <p:sldId id="422" r:id="rId20"/>
    <p:sldId id="342" r:id="rId21"/>
    <p:sldId id="340" r:id="rId22"/>
    <p:sldId id="424" r:id="rId23"/>
    <p:sldId id="528" r:id="rId24"/>
    <p:sldId id="445" r:id="rId25"/>
    <p:sldId id="453" r:id="rId26"/>
    <p:sldId id="460" r:id="rId27"/>
    <p:sldId id="461" r:id="rId28"/>
    <p:sldId id="527" r:id="rId29"/>
    <p:sldId id="462" r:id="rId30"/>
    <p:sldId id="463" r:id="rId31"/>
    <p:sldId id="256" r:id="rId32"/>
  </p:sldIdLst>
  <p:sldSz cx="13717270" cy="7718425"/>
  <p:notesSz cx="9925050" cy="6792595"/>
  <p:custDataLst>
    <p:tags r:id="rId36"/>
  </p:custDataLst>
  <p:defaultText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8035" algn="l" defTabSz="1371600" rtl="0" eaLnBrk="1" latinLnBrk="0" hangingPunct="1">
      <a:defRPr sz="2700" kern="1200">
        <a:solidFill>
          <a:schemeClr val="tx1"/>
        </a:solidFill>
        <a:latin typeface="+mn-lt"/>
        <a:ea typeface="+mn-ea"/>
        <a:cs typeface="+mn-cs"/>
      </a:defRPr>
    </a:lvl4pPr>
    <a:lvl5pPr marL="2743835" algn="l" defTabSz="1371600" rtl="0" eaLnBrk="1" latinLnBrk="0" hangingPunct="1">
      <a:defRPr sz="2700" kern="1200">
        <a:solidFill>
          <a:schemeClr val="tx1"/>
        </a:solidFill>
        <a:latin typeface="+mn-lt"/>
        <a:ea typeface="+mn-ea"/>
        <a:cs typeface="+mn-cs"/>
      </a:defRPr>
    </a:lvl5pPr>
    <a:lvl6pPr marL="3429635" algn="l" defTabSz="1371600" rtl="0" eaLnBrk="1" latinLnBrk="0" hangingPunct="1">
      <a:defRPr sz="2700" kern="1200">
        <a:solidFill>
          <a:schemeClr val="tx1"/>
        </a:solidFill>
        <a:latin typeface="+mn-lt"/>
        <a:ea typeface="+mn-ea"/>
        <a:cs typeface="+mn-cs"/>
      </a:defRPr>
    </a:lvl6pPr>
    <a:lvl7pPr marL="4115435" algn="l" defTabSz="1371600" rtl="0" eaLnBrk="1" latinLnBrk="0" hangingPunct="1">
      <a:defRPr sz="2700" kern="1200">
        <a:solidFill>
          <a:schemeClr val="tx1"/>
        </a:solidFill>
        <a:latin typeface="+mn-lt"/>
        <a:ea typeface="+mn-ea"/>
        <a:cs typeface="+mn-cs"/>
      </a:defRPr>
    </a:lvl7pPr>
    <a:lvl8pPr marL="4801870" algn="l" defTabSz="1371600" rtl="0" eaLnBrk="1" latinLnBrk="0" hangingPunct="1">
      <a:defRPr sz="2700" kern="1200">
        <a:solidFill>
          <a:schemeClr val="tx1"/>
        </a:solidFill>
        <a:latin typeface="+mn-lt"/>
        <a:ea typeface="+mn-ea"/>
        <a:cs typeface="+mn-cs"/>
      </a:defRPr>
    </a:lvl8pPr>
    <a:lvl9pPr marL="5487670" algn="l" defTabSz="1371600"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3" userDrawn="1">
          <p15:clr>
            <a:srgbClr val="A4A3A4"/>
          </p15:clr>
        </p15:guide>
        <p15:guide id="2" pos="43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B087"/>
    <a:srgbClr val="005097"/>
    <a:srgbClr val="800000"/>
    <a:srgbClr val="00A0C7"/>
    <a:srgbClr val="00A490"/>
    <a:srgbClr val="9BBB59"/>
    <a:srgbClr val="ACD26B"/>
    <a:srgbClr val="00A0CC"/>
    <a:srgbClr val="0081C5"/>
    <a:srgbClr val="007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45" d="100"/>
          <a:sy n="45" d="100"/>
        </p:scale>
        <p:origin x="907" y="19"/>
      </p:cViewPr>
      <p:guideLst>
        <p:guide orient="horz" pos="2493"/>
        <p:guide pos="433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tags" Target="tags/tag14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1057" cy="33963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2161" y="0"/>
            <a:ext cx="4301057" cy="339630"/>
          </a:xfrm>
          <a:prstGeom prst="rect">
            <a:avLst/>
          </a:prstGeom>
        </p:spPr>
        <p:txBody>
          <a:bodyPr vert="horz" lIns="91440" tIns="45720" rIns="91440" bIns="45720" rtlCol="0"/>
          <a:lstStyle>
            <a:lvl1pPr algn="r">
              <a:defRPr sz="1200"/>
            </a:lvl1pPr>
          </a:lstStyle>
          <a:p>
            <a:fld id="{547BC3F5-4A28-4FD5-954A-E36E37F1268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700189" y="509554"/>
            <a:ext cx="4525137" cy="254668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2552" y="3226483"/>
            <a:ext cx="7940411" cy="3056668"/>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451786"/>
            <a:ext cx="4301057" cy="33963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2161" y="6451786"/>
            <a:ext cx="4301057" cy="339630"/>
          </a:xfrm>
          <a:prstGeom prst="rect">
            <a:avLst/>
          </a:prstGeom>
        </p:spPr>
        <p:txBody>
          <a:bodyPr vert="horz" lIns="91440" tIns="45720" rIns="91440" bIns="45720" rtlCol="0" anchor="b"/>
          <a:lstStyle>
            <a:lvl1pPr algn="r">
              <a:defRPr sz="1200"/>
            </a:lvl1pPr>
          </a:lstStyle>
          <a:p>
            <a:fld id="{13D6FED5-8682-4B52-A481-4B6D283F96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3D6FED5-8682-4B52-A481-4B6D283F96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28819" y="2397716"/>
            <a:ext cx="11659950" cy="16544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2057638" y="4373774"/>
            <a:ext cx="9602312" cy="1972486"/>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8035" indent="0" algn="ctr">
              <a:buNone/>
              <a:defRPr>
                <a:solidFill>
                  <a:schemeClr val="tx1">
                    <a:tint val="75000"/>
                  </a:schemeClr>
                </a:solidFill>
              </a:defRPr>
            </a:lvl4pPr>
            <a:lvl5pPr marL="2743835" indent="0" algn="ctr">
              <a:buNone/>
              <a:defRPr>
                <a:solidFill>
                  <a:schemeClr val="tx1">
                    <a:tint val="75000"/>
                  </a:schemeClr>
                </a:solidFill>
              </a:defRPr>
            </a:lvl5pPr>
            <a:lvl6pPr marL="3429635" indent="0" algn="ctr">
              <a:buNone/>
              <a:defRPr>
                <a:solidFill>
                  <a:schemeClr val="tx1">
                    <a:tint val="75000"/>
                  </a:schemeClr>
                </a:solidFill>
              </a:defRPr>
            </a:lvl6pPr>
            <a:lvl7pPr marL="4115435" indent="0" algn="ctr">
              <a:buNone/>
              <a:defRPr>
                <a:solidFill>
                  <a:schemeClr val="tx1">
                    <a:tint val="75000"/>
                  </a:schemeClr>
                </a:solidFill>
              </a:defRPr>
            </a:lvl7pPr>
            <a:lvl8pPr marL="4801870" indent="0" algn="ctr">
              <a:buNone/>
              <a:defRPr>
                <a:solidFill>
                  <a:schemeClr val="tx1">
                    <a:tint val="75000"/>
                  </a:schemeClr>
                </a:solidFill>
              </a:defRPr>
            </a:lvl8pPr>
            <a:lvl9pPr marL="548767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83595" y="4959804"/>
            <a:ext cx="11659950" cy="1532965"/>
          </a:xfrm>
        </p:spPr>
        <p:txBody>
          <a:bodyPr anchor="t"/>
          <a:lstStyle>
            <a:lvl1pPr algn="l">
              <a:defRPr sz="6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1083595" y="3271398"/>
            <a:ext cx="11659950" cy="1688405"/>
          </a:xfrm>
        </p:spPr>
        <p:txBody>
          <a:bodyPr anchor="b"/>
          <a:lstStyle>
            <a:lvl1pPr marL="0" indent="0">
              <a:buNone/>
              <a:defRPr sz="3000">
                <a:solidFill>
                  <a:schemeClr val="tx1">
                    <a:tint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8035" indent="0">
              <a:buNone/>
              <a:defRPr sz="2100">
                <a:solidFill>
                  <a:schemeClr val="tx1">
                    <a:tint val="75000"/>
                  </a:schemeClr>
                </a:solidFill>
              </a:defRPr>
            </a:lvl4pPr>
            <a:lvl5pPr marL="2743835" indent="0">
              <a:buNone/>
              <a:defRPr sz="2100">
                <a:solidFill>
                  <a:schemeClr val="tx1">
                    <a:tint val="75000"/>
                  </a:schemeClr>
                </a:solidFill>
              </a:defRPr>
            </a:lvl5pPr>
            <a:lvl6pPr marL="3429635" indent="0">
              <a:buNone/>
              <a:defRPr sz="2100">
                <a:solidFill>
                  <a:schemeClr val="tx1">
                    <a:tint val="75000"/>
                  </a:schemeClr>
                </a:solidFill>
              </a:defRPr>
            </a:lvl6pPr>
            <a:lvl7pPr marL="4115435" indent="0">
              <a:buNone/>
              <a:defRPr sz="2100">
                <a:solidFill>
                  <a:schemeClr val="tx1">
                    <a:tint val="75000"/>
                  </a:schemeClr>
                </a:solidFill>
              </a:defRPr>
            </a:lvl7pPr>
            <a:lvl8pPr marL="4801870" indent="0">
              <a:buNone/>
              <a:defRPr sz="2100">
                <a:solidFill>
                  <a:schemeClr val="tx1">
                    <a:tint val="75000"/>
                  </a:schemeClr>
                </a:solidFill>
              </a:defRPr>
            </a:lvl8pPr>
            <a:lvl9pPr marL="5487670" indent="0">
              <a:buNone/>
              <a:defRPr sz="21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85880" y="1350725"/>
            <a:ext cx="6058601" cy="381990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973107" y="1350725"/>
            <a:ext cx="6058601" cy="381990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5880" y="309096"/>
            <a:ext cx="12345829" cy="1286404"/>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85879" y="1727713"/>
            <a:ext cx="6060984" cy="720029"/>
          </a:xfrm>
        </p:spPr>
        <p:txBody>
          <a:bodyPr anchor="b"/>
          <a:lstStyle>
            <a:lvl1pPr marL="0" indent="0">
              <a:buNone/>
              <a:defRPr sz="3600" b="1"/>
            </a:lvl1pPr>
            <a:lvl2pPr marL="685800" indent="0">
              <a:buNone/>
              <a:defRPr sz="3000" b="1"/>
            </a:lvl2pPr>
            <a:lvl3pPr marL="1371600" indent="0">
              <a:buNone/>
              <a:defRPr sz="2700" b="1"/>
            </a:lvl3pPr>
            <a:lvl4pPr marL="2058035" indent="0">
              <a:buNone/>
              <a:defRPr sz="2400" b="1"/>
            </a:lvl4pPr>
            <a:lvl5pPr marL="2743835" indent="0">
              <a:buNone/>
              <a:defRPr sz="2400" b="1"/>
            </a:lvl5pPr>
            <a:lvl6pPr marL="3429635" indent="0">
              <a:buNone/>
              <a:defRPr sz="2400" b="1"/>
            </a:lvl6pPr>
            <a:lvl7pPr marL="4115435" indent="0">
              <a:buNone/>
              <a:defRPr sz="2400" b="1"/>
            </a:lvl7pPr>
            <a:lvl8pPr marL="4801870" indent="0">
              <a:buNone/>
              <a:defRPr sz="2400" b="1"/>
            </a:lvl8pPr>
            <a:lvl9pPr marL="5487670" indent="0">
              <a:buNone/>
              <a:defRPr sz="2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85879" y="2447741"/>
            <a:ext cx="6060984" cy="4447028"/>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968347" y="1727713"/>
            <a:ext cx="6063364" cy="720029"/>
          </a:xfrm>
        </p:spPr>
        <p:txBody>
          <a:bodyPr anchor="b"/>
          <a:lstStyle>
            <a:lvl1pPr marL="0" indent="0">
              <a:buNone/>
              <a:defRPr sz="3600" b="1"/>
            </a:lvl1pPr>
            <a:lvl2pPr marL="685800" indent="0">
              <a:buNone/>
              <a:defRPr sz="3000" b="1"/>
            </a:lvl2pPr>
            <a:lvl3pPr marL="1371600" indent="0">
              <a:buNone/>
              <a:defRPr sz="2700" b="1"/>
            </a:lvl3pPr>
            <a:lvl4pPr marL="2058035" indent="0">
              <a:buNone/>
              <a:defRPr sz="2400" b="1"/>
            </a:lvl4pPr>
            <a:lvl5pPr marL="2743835" indent="0">
              <a:buNone/>
              <a:defRPr sz="2400" b="1"/>
            </a:lvl5pPr>
            <a:lvl6pPr marL="3429635" indent="0">
              <a:buNone/>
              <a:defRPr sz="2400" b="1"/>
            </a:lvl6pPr>
            <a:lvl7pPr marL="4115435" indent="0">
              <a:buNone/>
              <a:defRPr sz="2400" b="1"/>
            </a:lvl7pPr>
            <a:lvl8pPr marL="4801870" indent="0">
              <a:buNone/>
              <a:defRPr sz="2400" b="1"/>
            </a:lvl8pPr>
            <a:lvl9pPr marL="5487670" indent="0">
              <a:buNone/>
              <a:defRPr sz="2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968347" y="2447741"/>
            <a:ext cx="6063364" cy="4447028"/>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82" y="307307"/>
            <a:ext cx="4512992" cy="1307845"/>
          </a:xfrm>
        </p:spPr>
        <p:txBody>
          <a:bodyPr anchor="b"/>
          <a:lstStyle>
            <a:lvl1pPr algn="l">
              <a:defRPr sz="3000" b="1"/>
            </a:lvl1pPr>
          </a:lstStyle>
          <a:p>
            <a:r>
              <a:rPr lang="zh-CN" altLang="en-US"/>
              <a:t>单击此处编辑母版标题样式</a:t>
            </a:r>
            <a:endParaRPr lang="zh-CN" altLang="en-US"/>
          </a:p>
        </p:txBody>
      </p:sp>
      <p:sp>
        <p:nvSpPr>
          <p:cNvPr id="3" name="内容占位符 2"/>
          <p:cNvSpPr>
            <a:spLocks noGrp="1"/>
          </p:cNvSpPr>
          <p:nvPr>
            <p:ph idx="1"/>
          </p:nvPr>
        </p:nvSpPr>
        <p:spPr>
          <a:xfrm>
            <a:off x="5363196" y="307309"/>
            <a:ext cx="7668513" cy="658746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85882" y="1615154"/>
            <a:ext cx="4512992" cy="5279617"/>
          </a:xfrm>
        </p:spPr>
        <p:txBody>
          <a:bodyPr/>
          <a:lstStyle>
            <a:lvl1pPr marL="0" indent="0">
              <a:buNone/>
              <a:defRPr sz="2100"/>
            </a:lvl1pPr>
            <a:lvl2pPr marL="685800" indent="0">
              <a:buNone/>
              <a:defRPr sz="1800"/>
            </a:lvl2pPr>
            <a:lvl3pPr marL="1371600" indent="0">
              <a:buNone/>
              <a:defRPr sz="1500"/>
            </a:lvl3pPr>
            <a:lvl4pPr marL="2058035" indent="0">
              <a:buNone/>
              <a:defRPr sz="1400"/>
            </a:lvl4pPr>
            <a:lvl5pPr marL="2743835" indent="0">
              <a:buNone/>
              <a:defRPr sz="1400"/>
            </a:lvl5pPr>
            <a:lvl6pPr marL="3429635" indent="0">
              <a:buNone/>
              <a:defRPr sz="1400"/>
            </a:lvl6pPr>
            <a:lvl7pPr marL="4115435" indent="0">
              <a:buNone/>
              <a:defRPr sz="1400"/>
            </a:lvl7pPr>
            <a:lvl8pPr marL="4801870" indent="0">
              <a:buNone/>
              <a:defRPr sz="1400"/>
            </a:lvl8pPr>
            <a:lvl9pPr marL="548767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688743" y="5402898"/>
            <a:ext cx="8230553" cy="637843"/>
          </a:xfrm>
        </p:spPr>
        <p:txBody>
          <a:bodyPr anchor="b"/>
          <a:lstStyle>
            <a:lvl1pPr algn="l">
              <a:defRPr sz="3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688743" y="689655"/>
            <a:ext cx="8230553" cy="4631055"/>
          </a:xfrm>
        </p:spPr>
        <p:txBody>
          <a:bodyPr/>
          <a:lstStyle>
            <a:lvl1pPr marL="0" indent="0">
              <a:buNone/>
              <a:defRPr sz="4800"/>
            </a:lvl1pPr>
            <a:lvl2pPr marL="685800" indent="0">
              <a:buNone/>
              <a:defRPr sz="4200"/>
            </a:lvl2pPr>
            <a:lvl3pPr marL="1371600" indent="0">
              <a:buNone/>
              <a:defRPr sz="3600"/>
            </a:lvl3pPr>
            <a:lvl4pPr marL="2058035" indent="0">
              <a:buNone/>
              <a:defRPr sz="3000"/>
            </a:lvl4pPr>
            <a:lvl5pPr marL="2743835" indent="0">
              <a:buNone/>
              <a:defRPr sz="3000"/>
            </a:lvl5pPr>
            <a:lvl6pPr marL="3429635" indent="0">
              <a:buNone/>
              <a:defRPr sz="3000"/>
            </a:lvl6pPr>
            <a:lvl7pPr marL="4115435" indent="0">
              <a:buNone/>
              <a:defRPr sz="3000"/>
            </a:lvl7pPr>
            <a:lvl8pPr marL="4801870" indent="0">
              <a:buNone/>
              <a:defRPr sz="3000"/>
            </a:lvl8pPr>
            <a:lvl9pPr marL="5487670" indent="0">
              <a:buNone/>
              <a:defRPr sz="3000"/>
            </a:lvl9pPr>
          </a:lstStyle>
          <a:p>
            <a:endParaRPr lang="zh-CN" altLang="en-US"/>
          </a:p>
        </p:txBody>
      </p:sp>
      <p:sp>
        <p:nvSpPr>
          <p:cNvPr id="4" name="文本占位符 3"/>
          <p:cNvSpPr>
            <a:spLocks noGrp="1"/>
          </p:cNvSpPr>
          <p:nvPr>
            <p:ph type="body" sz="half" idx="2"/>
          </p:nvPr>
        </p:nvSpPr>
        <p:spPr>
          <a:xfrm>
            <a:off x="2688743" y="6040740"/>
            <a:ext cx="8230553" cy="905843"/>
          </a:xfrm>
        </p:spPr>
        <p:txBody>
          <a:bodyPr/>
          <a:lstStyle>
            <a:lvl1pPr marL="0" indent="0">
              <a:buNone/>
              <a:defRPr sz="2100"/>
            </a:lvl1pPr>
            <a:lvl2pPr marL="685800" indent="0">
              <a:buNone/>
              <a:defRPr sz="1800"/>
            </a:lvl2pPr>
            <a:lvl3pPr marL="1371600" indent="0">
              <a:buNone/>
              <a:defRPr sz="1500"/>
            </a:lvl3pPr>
            <a:lvl4pPr marL="2058035" indent="0">
              <a:buNone/>
              <a:defRPr sz="1400"/>
            </a:lvl4pPr>
            <a:lvl5pPr marL="2743835" indent="0">
              <a:buNone/>
              <a:defRPr sz="1400"/>
            </a:lvl5pPr>
            <a:lvl6pPr marL="3429635" indent="0">
              <a:buNone/>
              <a:defRPr sz="1400"/>
            </a:lvl6pPr>
            <a:lvl7pPr marL="4115435" indent="0">
              <a:buNone/>
              <a:defRPr sz="1400"/>
            </a:lvl7pPr>
            <a:lvl8pPr marL="4801870" indent="0">
              <a:buNone/>
              <a:defRPr sz="1400"/>
            </a:lvl8pPr>
            <a:lvl9pPr marL="548767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945251" y="232267"/>
            <a:ext cx="3086457" cy="493836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85880" y="232267"/>
            <a:ext cx="9030745" cy="493836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8979E89-4405-4FFF-AED3-7D8EDB075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62C0B9-1BAD-4004-8FD3-03989EBC772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714500" y="1263650"/>
            <a:ext cx="10288588" cy="268605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714500" y="4054475"/>
            <a:ext cx="10288588" cy="18637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36625" y="1924050"/>
            <a:ext cx="11830050" cy="3211513"/>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36625" y="5165725"/>
            <a:ext cx="11830050" cy="1687513"/>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42975" y="2054225"/>
            <a:ext cx="5838825" cy="48974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934200" y="2054225"/>
            <a:ext cx="5840413" cy="48974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44563" y="411163"/>
            <a:ext cx="11831637" cy="1492250"/>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944563" y="1892300"/>
            <a:ext cx="5803900" cy="9271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44563" y="2819400"/>
            <a:ext cx="5803900" cy="414655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945313" y="1892300"/>
            <a:ext cx="5830887" cy="9271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945313" y="2819400"/>
            <a:ext cx="5830887" cy="414655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44563" y="514350"/>
            <a:ext cx="4424362" cy="1801813"/>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832475" y="1111250"/>
            <a:ext cx="6943725" cy="5484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944563" y="2316163"/>
            <a:ext cx="4424362" cy="42894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44563" y="514350"/>
            <a:ext cx="4424362" cy="1801813"/>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832475" y="1111250"/>
            <a:ext cx="6943725" cy="5484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944563" y="2316163"/>
            <a:ext cx="4424362" cy="42894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17100" y="411163"/>
            <a:ext cx="2957513" cy="65405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942975" y="411163"/>
            <a:ext cx="8721725" cy="654050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590129E-6CB7-4245-B716-BF0FA749F4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921FE-0693-4ABD-B83D-4FA44CE172C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5880" y="309096"/>
            <a:ext cx="12345829" cy="1286404"/>
          </a:xfrm>
          <a:prstGeom prst="rect">
            <a:avLst/>
          </a:prstGeom>
        </p:spPr>
        <p:txBody>
          <a:bodyPr vert="horz" lIns="137187" tIns="68594" rIns="137187" bIns="6859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85880" y="1800968"/>
            <a:ext cx="12345829" cy="5093803"/>
          </a:xfrm>
          <a:prstGeom prst="rect">
            <a:avLst/>
          </a:prstGeom>
        </p:spPr>
        <p:txBody>
          <a:bodyPr vert="horz" lIns="137187" tIns="68594" rIns="137187" bIns="6859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85879" y="7153837"/>
            <a:ext cx="3200771" cy="410935"/>
          </a:xfrm>
          <a:prstGeom prst="rect">
            <a:avLst/>
          </a:prstGeom>
        </p:spPr>
        <p:txBody>
          <a:bodyPr vert="horz" lIns="137187" tIns="68594" rIns="137187" bIns="68594" rtlCol="0" anchor="ctr"/>
          <a:lstStyle>
            <a:lvl1pPr algn="l">
              <a:defRPr sz="1800">
                <a:solidFill>
                  <a:schemeClr val="tx1">
                    <a:tint val="75000"/>
                  </a:schemeClr>
                </a:solidFill>
              </a:defRPr>
            </a:lvl1pPr>
          </a:lstStyle>
          <a:p>
            <a:fld id="{D8979E89-4405-4FFF-AED3-7D8EDB075636}" type="datetimeFigureOut">
              <a:rPr lang="zh-CN" altLang="en-US" smtClean="0"/>
            </a:fld>
            <a:endParaRPr lang="zh-CN" altLang="en-US"/>
          </a:p>
        </p:txBody>
      </p:sp>
      <p:sp>
        <p:nvSpPr>
          <p:cNvPr id="5" name="页脚占位符 4"/>
          <p:cNvSpPr>
            <a:spLocks noGrp="1"/>
          </p:cNvSpPr>
          <p:nvPr>
            <p:ph type="ftr" sz="quarter" idx="3"/>
          </p:nvPr>
        </p:nvSpPr>
        <p:spPr>
          <a:xfrm>
            <a:off x="4686843" y="7153837"/>
            <a:ext cx="4343903" cy="410935"/>
          </a:xfrm>
          <a:prstGeom prst="rect">
            <a:avLst/>
          </a:prstGeom>
        </p:spPr>
        <p:txBody>
          <a:bodyPr vert="horz" lIns="137187" tIns="68594" rIns="137187" bIns="68594" rtlCol="0" anchor="ctr"/>
          <a:lstStyle>
            <a:lvl1pPr algn="ctr">
              <a:defRPr sz="18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830938" y="7153837"/>
            <a:ext cx="3200771" cy="410935"/>
          </a:xfrm>
          <a:prstGeom prst="rect">
            <a:avLst/>
          </a:prstGeom>
        </p:spPr>
        <p:txBody>
          <a:bodyPr vert="horz" lIns="137187" tIns="68594" rIns="137187" bIns="68594" rtlCol="0" anchor="ctr"/>
          <a:lstStyle>
            <a:lvl1pPr algn="r">
              <a:defRPr sz="1800">
                <a:solidFill>
                  <a:schemeClr val="tx1">
                    <a:tint val="75000"/>
                  </a:schemeClr>
                </a:solidFill>
              </a:defRPr>
            </a:lvl1pPr>
          </a:lstStyle>
          <a:p>
            <a:fld id="{1862C0B9-1BAD-4004-8FD3-03989EBC77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1pPr>
      <a:lvl2pPr marL="1114425" indent="-428625" algn="l" defTabSz="1371600" rtl="0" eaLnBrk="1" latinLnBrk="0" hangingPunct="1">
        <a:spcBef>
          <a:spcPct val="20000"/>
        </a:spcBef>
        <a:buFont typeface="Arial" panose="020B0604020202020204" pitchFamily="34" charset="0"/>
        <a:buChar char="–"/>
        <a:defRPr sz="4200" kern="1200">
          <a:solidFill>
            <a:schemeClr val="tx1"/>
          </a:solidFill>
          <a:latin typeface="+mn-lt"/>
          <a:ea typeface="+mn-ea"/>
          <a:cs typeface="+mn-cs"/>
        </a:defRPr>
      </a:lvl2pPr>
      <a:lvl3pPr marL="1715135" indent="-342900" algn="l" defTabSz="13716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3pPr>
      <a:lvl4pPr marL="2400935"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4pPr>
      <a:lvl5pPr marL="3086735"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5pPr>
      <a:lvl6pPr marL="3772535"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58335"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144770"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830570" indent="-342900" algn="l" defTabSz="13716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8035" algn="l" defTabSz="1371600" rtl="0" eaLnBrk="1" latinLnBrk="0" hangingPunct="1">
        <a:defRPr sz="2700" kern="1200">
          <a:solidFill>
            <a:schemeClr val="tx1"/>
          </a:solidFill>
          <a:latin typeface="+mn-lt"/>
          <a:ea typeface="+mn-ea"/>
          <a:cs typeface="+mn-cs"/>
        </a:defRPr>
      </a:lvl4pPr>
      <a:lvl5pPr marL="2743835" algn="l" defTabSz="1371600" rtl="0" eaLnBrk="1" latinLnBrk="0" hangingPunct="1">
        <a:defRPr sz="2700" kern="1200">
          <a:solidFill>
            <a:schemeClr val="tx1"/>
          </a:solidFill>
          <a:latin typeface="+mn-lt"/>
          <a:ea typeface="+mn-ea"/>
          <a:cs typeface="+mn-cs"/>
        </a:defRPr>
      </a:lvl5pPr>
      <a:lvl6pPr marL="3429635" algn="l" defTabSz="1371600" rtl="0" eaLnBrk="1" latinLnBrk="0" hangingPunct="1">
        <a:defRPr sz="2700" kern="1200">
          <a:solidFill>
            <a:schemeClr val="tx1"/>
          </a:solidFill>
          <a:latin typeface="+mn-lt"/>
          <a:ea typeface="+mn-ea"/>
          <a:cs typeface="+mn-cs"/>
        </a:defRPr>
      </a:lvl6pPr>
      <a:lvl7pPr marL="4115435" algn="l" defTabSz="1371600" rtl="0" eaLnBrk="1" latinLnBrk="0" hangingPunct="1">
        <a:defRPr sz="2700" kern="1200">
          <a:solidFill>
            <a:schemeClr val="tx1"/>
          </a:solidFill>
          <a:latin typeface="+mn-lt"/>
          <a:ea typeface="+mn-ea"/>
          <a:cs typeface="+mn-cs"/>
        </a:defRPr>
      </a:lvl7pPr>
      <a:lvl8pPr marL="4801870" algn="l" defTabSz="1371600" rtl="0" eaLnBrk="1" latinLnBrk="0" hangingPunct="1">
        <a:defRPr sz="2700" kern="1200">
          <a:solidFill>
            <a:schemeClr val="tx1"/>
          </a:solidFill>
          <a:latin typeface="+mn-lt"/>
          <a:ea typeface="+mn-ea"/>
          <a:cs typeface="+mn-cs"/>
        </a:defRPr>
      </a:lvl8pPr>
      <a:lvl9pPr marL="548767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942975" y="411163"/>
            <a:ext cx="11831638" cy="1492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942975" y="2054225"/>
            <a:ext cx="11831638" cy="48974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942975" y="7153275"/>
            <a:ext cx="3086100" cy="411163"/>
          </a:xfrm>
          <a:prstGeom prst="rect">
            <a:avLst/>
          </a:prstGeom>
        </p:spPr>
        <p:txBody>
          <a:bodyPr vert="horz" lIns="91440" tIns="45720" rIns="91440" bIns="45720" rtlCol="0" anchor="ctr"/>
          <a:lstStyle>
            <a:lvl1pPr algn="l">
              <a:defRPr sz="1200">
                <a:solidFill>
                  <a:schemeClr val="tx1">
                    <a:tint val="75000"/>
                  </a:schemeClr>
                </a:solidFill>
              </a:defRPr>
            </a:lvl1pPr>
          </a:lstStyle>
          <a:p>
            <a:fld id="{7590129E-6CB7-4245-B716-BF0FA749F4B1}" type="datetimeFigureOut">
              <a:rPr lang="zh-CN" altLang="en-US" smtClean="0"/>
            </a:fld>
            <a:endParaRPr lang="zh-CN" altLang="en-US"/>
          </a:p>
        </p:txBody>
      </p:sp>
      <p:sp>
        <p:nvSpPr>
          <p:cNvPr id="5" name="页脚占位符 4"/>
          <p:cNvSpPr>
            <a:spLocks noGrp="1"/>
          </p:cNvSpPr>
          <p:nvPr>
            <p:ph type="ftr" sz="quarter" idx="3"/>
          </p:nvPr>
        </p:nvSpPr>
        <p:spPr>
          <a:xfrm>
            <a:off x="4543425" y="7153275"/>
            <a:ext cx="4630738" cy="41116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688513" y="7153275"/>
            <a:ext cx="3086100" cy="411163"/>
          </a:xfrm>
          <a:prstGeom prst="rect">
            <a:avLst/>
          </a:prstGeom>
        </p:spPr>
        <p:txBody>
          <a:bodyPr vert="horz" lIns="91440" tIns="45720" rIns="91440" bIns="45720" rtlCol="0" anchor="ctr"/>
          <a:lstStyle>
            <a:lvl1pPr algn="r">
              <a:defRPr sz="1200">
                <a:solidFill>
                  <a:schemeClr val="tx1">
                    <a:tint val="75000"/>
                  </a:schemeClr>
                </a:solidFill>
              </a:defRPr>
            </a:lvl1pPr>
          </a:lstStyle>
          <a:p>
            <a:fld id="{B65921FE-0693-4ABD-B83D-4FA44CE172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tiff"/></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emf"/></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3.emf"/></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emf"/></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xml"/><Relationship Id="rId4" Type="http://schemas.openxmlformats.org/officeDocument/2006/relationships/image" Target="../media/image7.png"/><Relationship Id="rId3" Type="http://schemas.openxmlformats.org/officeDocument/2006/relationships/tags" Target="../tags/tag2.xml"/><Relationship Id="rId2" Type="http://schemas.openxmlformats.org/officeDocument/2006/relationships/image" Target="../media/image4.png"/><Relationship Id="rId1" Type="http://schemas.openxmlformats.org/officeDocument/2006/relationships/image" Target="../media/image3.emf"/></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9" Type="http://schemas.openxmlformats.org/officeDocument/2006/relationships/slideLayout" Target="../slideLayouts/slideLayout6.xml"/><Relationship Id="rId18" Type="http://schemas.openxmlformats.org/officeDocument/2006/relationships/tags" Target="../tags/tag19.xml"/><Relationship Id="rId17" Type="http://schemas.openxmlformats.org/officeDocument/2006/relationships/image" Target="../media/image4.png"/><Relationship Id="rId16" Type="http://schemas.openxmlformats.org/officeDocument/2006/relationships/image" Target="../media/image3.emf"/><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1" Type="http://schemas.openxmlformats.org/officeDocument/2006/relationships/slideLayout" Target="../slideLayouts/slideLayout6.xml"/><Relationship Id="rId20" Type="http://schemas.openxmlformats.org/officeDocument/2006/relationships/tags" Target="../tags/tag37.xml"/><Relationship Id="rId2" Type="http://schemas.openxmlformats.org/officeDocument/2006/relationships/tags" Target="../tags/tag21.xml"/><Relationship Id="rId19" Type="http://schemas.openxmlformats.org/officeDocument/2006/relationships/image" Target="../media/image4.png"/><Relationship Id="rId18" Type="http://schemas.openxmlformats.org/officeDocument/2006/relationships/image" Target="../media/image3.emf"/><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image" Target="../media/image3.emf"/></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jpeg"/><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9" Type="http://schemas.openxmlformats.org/officeDocument/2006/relationships/slideLayout" Target="../slideLayouts/slideLayout6.xml"/><Relationship Id="rId18" Type="http://schemas.openxmlformats.org/officeDocument/2006/relationships/tags" Target="../tags/tag53.xml"/><Relationship Id="rId17" Type="http://schemas.openxmlformats.org/officeDocument/2006/relationships/image" Target="../media/image4.png"/><Relationship Id="rId16" Type="http://schemas.openxmlformats.org/officeDocument/2006/relationships/image" Target="../media/image3.emf"/><Relationship Id="rId15" Type="http://schemas.openxmlformats.org/officeDocument/2006/relationships/tags" Target="../tags/tag52.xml"/><Relationship Id="rId14" Type="http://schemas.openxmlformats.org/officeDocument/2006/relationships/tags" Target="../tags/tag51.xml"/><Relationship Id="rId13" Type="http://schemas.openxmlformats.org/officeDocument/2006/relationships/tags" Target="../tags/tag50.xml"/><Relationship Id="rId12" Type="http://schemas.openxmlformats.org/officeDocument/2006/relationships/tags" Target="../tags/tag49.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tags" Target="../tags/tag3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emf"/></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54.xml"/><Relationship Id="rId2" Type="http://schemas.openxmlformats.org/officeDocument/2006/relationships/image" Target="../media/image4.png"/><Relationship Id="rId1"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emf"/></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6.xml"/><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tags" Target="../tags/tag55.xml"/></Relationships>
</file>

<file path=ppt/slides/_rels/slide20.xml.rels><?xml version="1.0" encoding="UTF-8" standalone="yes"?>
<Relationships xmlns="http://schemas.openxmlformats.org/package/2006/relationships"><Relationship Id="rId9" Type="http://schemas.openxmlformats.org/officeDocument/2006/relationships/tags" Target="../tags/tag63.xml"/><Relationship Id="rId81" Type="http://schemas.openxmlformats.org/officeDocument/2006/relationships/slideLayout" Target="../slideLayouts/slideLayout1.xml"/><Relationship Id="rId80" Type="http://schemas.openxmlformats.org/officeDocument/2006/relationships/tags" Target="../tags/tag120.xml"/><Relationship Id="rId8" Type="http://schemas.openxmlformats.org/officeDocument/2006/relationships/tags" Target="../tags/tag62.xml"/><Relationship Id="rId79" Type="http://schemas.openxmlformats.org/officeDocument/2006/relationships/tags" Target="../tags/tag119.xml"/><Relationship Id="rId78" Type="http://schemas.openxmlformats.org/officeDocument/2006/relationships/image" Target="../media/image29.svg"/><Relationship Id="rId77" Type="http://schemas.openxmlformats.org/officeDocument/2006/relationships/image" Target="../media/image28.png"/><Relationship Id="rId76" Type="http://schemas.openxmlformats.org/officeDocument/2006/relationships/tags" Target="../tags/tag118.xml"/><Relationship Id="rId75" Type="http://schemas.openxmlformats.org/officeDocument/2006/relationships/tags" Target="../tags/tag117.xml"/><Relationship Id="rId74" Type="http://schemas.openxmlformats.org/officeDocument/2006/relationships/tags" Target="../tags/tag116.xml"/><Relationship Id="rId73" Type="http://schemas.openxmlformats.org/officeDocument/2006/relationships/tags" Target="../tags/tag115.xml"/><Relationship Id="rId72" Type="http://schemas.openxmlformats.org/officeDocument/2006/relationships/tags" Target="../tags/tag114.xml"/><Relationship Id="rId71" Type="http://schemas.openxmlformats.org/officeDocument/2006/relationships/tags" Target="../tags/tag113.xml"/><Relationship Id="rId70" Type="http://schemas.openxmlformats.org/officeDocument/2006/relationships/tags" Target="../tags/tag112.xml"/><Relationship Id="rId7" Type="http://schemas.openxmlformats.org/officeDocument/2006/relationships/tags" Target="../tags/tag61.xml"/><Relationship Id="rId69" Type="http://schemas.openxmlformats.org/officeDocument/2006/relationships/tags" Target="../tags/tag111.xml"/><Relationship Id="rId68" Type="http://schemas.openxmlformats.org/officeDocument/2006/relationships/tags" Target="../tags/tag110.xml"/><Relationship Id="rId67" Type="http://schemas.openxmlformats.org/officeDocument/2006/relationships/tags" Target="../tags/tag109.xml"/><Relationship Id="rId66" Type="http://schemas.openxmlformats.org/officeDocument/2006/relationships/image" Target="../media/image27.svg"/><Relationship Id="rId65" Type="http://schemas.openxmlformats.org/officeDocument/2006/relationships/image" Target="../media/image26.png"/><Relationship Id="rId64" Type="http://schemas.openxmlformats.org/officeDocument/2006/relationships/tags" Target="../tags/tag108.xml"/><Relationship Id="rId63" Type="http://schemas.openxmlformats.org/officeDocument/2006/relationships/tags" Target="../tags/tag107.xml"/><Relationship Id="rId62" Type="http://schemas.openxmlformats.org/officeDocument/2006/relationships/tags" Target="../tags/tag106.xml"/><Relationship Id="rId61" Type="http://schemas.openxmlformats.org/officeDocument/2006/relationships/tags" Target="../tags/tag105.xml"/><Relationship Id="rId60" Type="http://schemas.openxmlformats.org/officeDocument/2006/relationships/tags" Target="../tags/tag104.xml"/><Relationship Id="rId6" Type="http://schemas.openxmlformats.org/officeDocument/2006/relationships/tags" Target="../tags/tag60.xml"/><Relationship Id="rId59" Type="http://schemas.openxmlformats.org/officeDocument/2006/relationships/tags" Target="../tags/tag103.xml"/><Relationship Id="rId58" Type="http://schemas.openxmlformats.org/officeDocument/2006/relationships/tags" Target="../tags/tag102.xml"/><Relationship Id="rId57" Type="http://schemas.openxmlformats.org/officeDocument/2006/relationships/tags" Target="../tags/tag101.xml"/><Relationship Id="rId56" Type="http://schemas.openxmlformats.org/officeDocument/2006/relationships/tags" Target="../tags/tag100.xml"/><Relationship Id="rId55" Type="http://schemas.openxmlformats.org/officeDocument/2006/relationships/tags" Target="../tags/tag99.xml"/><Relationship Id="rId54" Type="http://schemas.openxmlformats.org/officeDocument/2006/relationships/tags" Target="../tags/tag98.xml"/><Relationship Id="rId53" Type="http://schemas.openxmlformats.org/officeDocument/2006/relationships/tags" Target="../tags/tag97.xml"/><Relationship Id="rId52" Type="http://schemas.openxmlformats.org/officeDocument/2006/relationships/tags" Target="../tags/tag96.xml"/><Relationship Id="rId51" Type="http://schemas.openxmlformats.org/officeDocument/2006/relationships/tags" Target="../tags/tag95.xml"/><Relationship Id="rId50" Type="http://schemas.openxmlformats.org/officeDocument/2006/relationships/image" Target="../media/image25.svg"/><Relationship Id="rId5" Type="http://schemas.openxmlformats.org/officeDocument/2006/relationships/tags" Target="../tags/tag59.xml"/><Relationship Id="rId49" Type="http://schemas.openxmlformats.org/officeDocument/2006/relationships/image" Target="../media/image24.png"/><Relationship Id="rId48" Type="http://schemas.openxmlformats.org/officeDocument/2006/relationships/tags" Target="../tags/tag94.xml"/><Relationship Id="rId47" Type="http://schemas.openxmlformats.org/officeDocument/2006/relationships/tags" Target="../tags/tag93.xml"/><Relationship Id="rId46" Type="http://schemas.openxmlformats.org/officeDocument/2006/relationships/tags" Target="../tags/tag92.xml"/><Relationship Id="rId45" Type="http://schemas.openxmlformats.org/officeDocument/2006/relationships/tags" Target="../tags/tag91.xml"/><Relationship Id="rId44" Type="http://schemas.openxmlformats.org/officeDocument/2006/relationships/tags" Target="../tags/tag90.xml"/><Relationship Id="rId43" Type="http://schemas.openxmlformats.org/officeDocument/2006/relationships/tags" Target="../tags/tag89.xml"/><Relationship Id="rId42" Type="http://schemas.openxmlformats.org/officeDocument/2006/relationships/tags" Target="../tags/tag88.xml"/><Relationship Id="rId41" Type="http://schemas.openxmlformats.org/officeDocument/2006/relationships/tags" Target="../tags/tag87.xml"/><Relationship Id="rId40" Type="http://schemas.openxmlformats.org/officeDocument/2006/relationships/tags" Target="../tags/tag86.xml"/><Relationship Id="rId4" Type="http://schemas.openxmlformats.org/officeDocument/2006/relationships/tags" Target="../tags/tag58.xml"/><Relationship Id="rId39" Type="http://schemas.openxmlformats.org/officeDocument/2006/relationships/tags" Target="../tags/tag85.xml"/><Relationship Id="rId38" Type="http://schemas.openxmlformats.org/officeDocument/2006/relationships/tags" Target="../tags/tag84.xml"/><Relationship Id="rId37" Type="http://schemas.openxmlformats.org/officeDocument/2006/relationships/tags" Target="../tags/tag83.xml"/><Relationship Id="rId36" Type="http://schemas.openxmlformats.org/officeDocument/2006/relationships/tags" Target="../tags/tag82.xml"/><Relationship Id="rId35" Type="http://schemas.openxmlformats.org/officeDocument/2006/relationships/image" Target="../media/image23.svg"/><Relationship Id="rId34" Type="http://schemas.openxmlformats.org/officeDocument/2006/relationships/image" Target="../media/image22.png"/><Relationship Id="rId33" Type="http://schemas.openxmlformats.org/officeDocument/2006/relationships/tags" Target="../tags/tag81.xml"/><Relationship Id="rId32" Type="http://schemas.openxmlformats.org/officeDocument/2006/relationships/tags" Target="../tags/tag80.xml"/><Relationship Id="rId31" Type="http://schemas.openxmlformats.org/officeDocument/2006/relationships/tags" Target="../tags/tag79.xml"/><Relationship Id="rId30" Type="http://schemas.openxmlformats.org/officeDocument/2006/relationships/tags" Target="../tags/tag78.xml"/><Relationship Id="rId3" Type="http://schemas.openxmlformats.org/officeDocument/2006/relationships/tags" Target="../tags/tag57.xml"/><Relationship Id="rId29" Type="http://schemas.openxmlformats.org/officeDocument/2006/relationships/tags" Target="../tags/tag77.xml"/><Relationship Id="rId28" Type="http://schemas.openxmlformats.org/officeDocument/2006/relationships/tags" Target="../tags/tag76.xml"/><Relationship Id="rId27" Type="http://schemas.openxmlformats.org/officeDocument/2006/relationships/tags" Target="../tags/tag75.xml"/><Relationship Id="rId26" Type="http://schemas.openxmlformats.org/officeDocument/2006/relationships/tags" Target="../tags/tag74.xml"/><Relationship Id="rId25" Type="http://schemas.openxmlformats.org/officeDocument/2006/relationships/tags" Target="../tags/tag73.xml"/><Relationship Id="rId24" Type="http://schemas.openxmlformats.org/officeDocument/2006/relationships/tags" Target="../tags/tag72.xml"/><Relationship Id="rId23" Type="http://schemas.openxmlformats.org/officeDocument/2006/relationships/tags" Target="../tags/tag71.xml"/><Relationship Id="rId22" Type="http://schemas.openxmlformats.org/officeDocument/2006/relationships/tags" Target="../tags/tag70.xml"/><Relationship Id="rId21" Type="http://schemas.openxmlformats.org/officeDocument/2006/relationships/tags" Target="../tags/tag69.xml"/><Relationship Id="rId20" Type="http://schemas.openxmlformats.org/officeDocument/2006/relationships/image" Target="../media/image21.svg"/><Relationship Id="rId2" Type="http://schemas.openxmlformats.org/officeDocument/2006/relationships/image" Target="../media/image4.png"/><Relationship Id="rId19" Type="http://schemas.openxmlformats.org/officeDocument/2006/relationships/image" Target="../media/image20.png"/><Relationship Id="rId18" Type="http://schemas.openxmlformats.org/officeDocument/2006/relationships/tags" Target="../tags/tag68.xml"/><Relationship Id="rId17" Type="http://schemas.openxmlformats.org/officeDocument/2006/relationships/tags" Target="../tags/tag67.xml"/><Relationship Id="rId16" Type="http://schemas.openxmlformats.org/officeDocument/2006/relationships/image" Target="../media/image19.svg"/><Relationship Id="rId15" Type="http://schemas.openxmlformats.org/officeDocument/2006/relationships/image" Target="../media/image18.png"/><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image" Target="../media/image17.svg"/><Relationship Id="rId11" Type="http://schemas.openxmlformats.org/officeDocument/2006/relationships/image" Target="../media/image16.png"/><Relationship Id="rId10" Type="http://schemas.openxmlformats.org/officeDocument/2006/relationships/tags" Target="../tags/tag64.xml"/><Relationship Id="rId1" Type="http://schemas.openxmlformats.org/officeDocument/2006/relationships/image" Target="../media/image3.emf"/></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tags" Target="../tags/tag121.xml"/><Relationship Id="rId2" Type="http://schemas.openxmlformats.org/officeDocument/2006/relationships/image" Target="../media/image4.png"/><Relationship Id="rId1" Type="http://schemas.openxmlformats.org/officeDocument/2006/relationships/image" Target="../media/image3.emf"/></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24.xml"/><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image" Target="../media/image4.png"/><Relationship Id="rId1" Type="http://schemas.openxmlformats.org/officeDocument/2006/relationships/image" Target="../media/image3.emf"/></Relationships>
</file>

<file path=ppt/slides/_rels/slide23.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tags" Target="../tags/tag126.xml"/><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tags" Target="../tags/tag125.xml"/><Relationship Id="rId2" Type="http://schemas.openxmlformats.org/officeDocument/2006/relationships/image" Target="../media/image4.png"/><Relationship Id="rId10" Type="http://schemas.openxmlformats.org/officeDocument/2006/relationships/slideLayout" Target="../slideLayouts/slideLayout1.xml"/><Relationship Id="rId1" Type="http://schemas.openxmlformats.org/officeDocument/2006/relationships/image" Target="../media/image3.emf"/></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image" Target="../media/image4.png"/><Relationship Id="rId1" Type="http://schemas.openxmlformats.org/officeDocument/2006/relationships/image" Target="../media/image3.emf"/></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tags" Target="../tags/tag130.xml"/><Relationship Id="rId2" Type="http://schemas.openxmlformats.org/officeDocument/2006/relationships/image" Target="../media/image4.png"/><Relationship Id="rId1" Type="http://schemas.openxmlformats.org/officeDocument/2006/relationships/image" Target="../media/image3.emf"/></Relationships>
</file>

<file path=ppt/slides/_rels/slide26.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image" Target="../media/image39.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tags" Target="../tags/tag131.xml"/><Relationship Id="rId3" Type="http://schemas.openxmlformats.org/officeDocument/2006/relationships/image" Target="../media/image4.png"/><Relationship Id="rId2" Type="http://schemas.openxmlformats.org/officeDocument/2006/relationships/image" Target="../media/image3.emf"/><Relationship Id="rId16" Type="http://schemas.openxmlformats.org/officeDocument/2006/relationships/slideLayout" Target="../slideLayouts/slideLayout1.xml"/><Relationship Id="rId15" Type="http://schemas.openxmlformats.org/officeDocument/2006/relationships/tags" Target="../tags/tag138.xml"/><Relationship Id="rId14" Type="http://schemas.openxmlformats.org/officeDocument/2006/relationships/tags" Target="../tags/tag137.xml"/><Relationship Id="rId13" Type="http://schemas.openxmlformats.org/officeDocument/2006/relationships/tags" Target="../tags/tag136.xml"/><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image" Target="../media/image46.png"/><Relationship Id="rId1"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tags" Target="../tags/tag140.xml"/><Relationship Id="rId4" Type="http://schemas.openxmlformats.org/officeDocument/2006/relationships/image" Target="../media/image47.png"/><Relationship Id="rId3" Type="http://schemas.openxmlformats.org/officeDocument/2006/relationships/tags" Target="../tags/tag139.xml"/><Relationship Id="rId2" Type="http://schemas.openxmlformats.org/officeDocument/2006/relationships/image" Target="../media/image4.png"/><Relationship Id="rId1" Type="http://schemas.openxmlformats.org/officeDocument/2006/relationships/image" Target="../media/image3.emf"/></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1.jpeg"/><Relationship Id="rId1" Type="http://schemas.openxmlformats.org/officeDocument/2006/relationships/image" Target="../media/image5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18666"/>
          <a:stretch>
            <a:fillRect/>
          </a:stretch>
        </p:blipFill>
        <p:spPr>
          <a:xfrm>
            <a:off x="18034" y="-29220"/>
            <a:ext cx="13717588" cy="6686580"/>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t="17238" b="18844"/>
          <a:stretch>
            <a:fillRect/>
          </a:stretch>
        </p:blipFill>
        <p:spPr>
          <a:xfrm>
            <a:off x="9127308" y="6811540"/>
            <a:ext cx="4553935" cy="721750"/>
          </a:xfrm>
          <a:prstGeom prst="rect">
            <a:avLst/>
          </a:prstGeom>
        </p:spPr>
      </p:pic>
      <p:sp>
        <p:nvSpPr>
          <p:cNvPr id="7" name="TextBox 6"/>
          <p:cNvSpPr txBox="1"/>
          <p:nvPr/>
        </p:nvSpPr>
        <p:spPr>
          <a:xfrm>
            <a:off x="3978474" y="1539439"/>
            <a:ext cx="9307011" cy="2352675"/>
          </a:xfrm>
          <a:prstGeom prst="rect">
            <a:avLst/>
          </a:prstGeom>
          <a:noFill/>
        </p:spPr>
        <p:txBody>
          <a:bodyPr wrap="square" lIns="137187" tIns="68594" rIns="137187" bIns="68594" rtlCol="0">
            <a:spAutoFit/>
          </a:bodyPr>
          <a:lstStyle/>
          <a:p>
            <a:pPr algn="ctr">
              <a:lnSpc>
                <a:spcPct val="150000"/>
              </a:lnSpc>
            </a:pPr>
            <a:r>
              <a:rPr lang="zh-CN" altLang="en-US" sz="4800" dirty="0">
                <a:solidFill>
                  <a:schemeClr val="bg1"/>
                </a:solidFill>
                <a:latin typeface="华文新魏" panose="02010800040101010101" pitchFamily="2" charset="-122"/>
                <a:ea typeface="华文新魏" panose="02010800040101010101" pitchFamily="2" charset="-122"/>
              </a:rPr>
              <a:t>湖南省科研设施和科研仪器</a:t>
            </a:r>
            <a:endParaRPr lang="en-US" altLang="zh-CN" sz="4800" dirty="0">
              <a:solidFill>
                <a:schemeClr val="bg1"/>
              </a:solidFill>
              <a:latin typeface="华文新魏" panose="02010800040101010101" pitchFamily="2" charset="-122"/>
              <a:ea typeface="华文新魏" panose="02010800040101010101" pitchFamily="2" charset="-122"/>
            </a:endParaRPr>
          </a:p>
          <a:p>
            <a:pPr algn="ctr">
              <a:lnSpc>
                <a:spcPct val="150000"/>
              </a:lnSpc>
            </a:pPr>
            <a:r>
              <a:rPr lang="zh-CN" altLang="en-US" sz="4800" dirty="0">
                <a:solidFill>
                  <a:schemeClr val="bg1"/>
                </a:solidFill>
                <a:latin typeface="华文新魏" panose="02010800040101010101" pitchFamily="2" charset="-122"/>
                <a:ea typeface="华文新魏" panose="02010800040101010101" pitchFamily="2" charset="-122"/>
              </a:rPr>
              <a:t>开放共享专项工作解读</a:t>
            </a:r>
            <a:endParaRPr lang="zh-CN" altLang="en-US" sz="4800" dirty="0">
              <a:solidFill>
                <a:schemeClr val="bg1"/>
              </a:solidFill>
              <a:latin typeface="华文新魏" panose="02010800040101010101" pitchFamily="2" charset="-122"/>
              <a:ea typeface="华文新魏" panose="02010800040101010101" pitchFamily="2" charset="-122"/>
            </a:endParaRPr>
          </a:p>
        </p:txBody>
      </p:sp>
      <p:sp>
        <p:nvSpPr>
          <p:cNvPr id="3" name="文本框 2"/>
          <p:cNvSpPr txBox="1"/>
          <p:nvPr/>
        </p:nvSpPr>
        <p:spPr>
          <a:xfrm>
            <a:off x="8082930" y="5371380"/>
            <a:ext cx="3096344" cy="583565"/>
          </a:xfrm>
          <a:prstGeom prst="rect">
            <a:avLst/>
          </a:prstGeom>
          <a:noFill/>
        </p:spPr>
        <p:txBody>
          <a:bodyPr wrap="square" rtlCol="0">
            <a:spAutoFit/>
          </a:bodyPr>
          <a:lstStyle/>
          <a:p>
            <a:r>
              <a:rPr lang="en-US" altLang="zh-CN" sz="3200" b="1" dirty="0">
                <a:solidFill>
                  <a:schemeClr val="bg1"/>
                </a:solidFill>
                <a:latin typeface="华文新魏" panose="02010800040101010101" pitchFamily="2" charset="-122"/>
                <a:ea typeface="华文新魏" panose="02010800040101010101" pitchFamily="2" charset="-122"/>
              </a:rPr>
              <a:t>2025-3</a:t>
            </a:r>
            <a:endParaRPr lang="zh-CN" altLang="en-US" sz="3200" b="1" dirty="0">
              <a:solidFill>
                <a:schemeClr val="bg1"/>
              </a:solidFill>
              <a:latin typeface="华文新魏" panose="02010800040101010101" pitchFamily="2" charset="-122"/>
              <a:ea typeface="华文新魏" panose="020108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477"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nvSpPr>
        <p:spPr>
          <a:xfrm>
            <a:off x="642069" y="154788"/>
            <a:ext cx="4320480" cy="646331"/>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基本情况</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3" name="文本框 2"/>
          <p:cNvSpPr txBox="1"/>
          <p:nvPr/>
        </p:nvSpPr>
        <p:spPr>
          <a:xfrm>
            <a:off x="642069" y="1815630"/>
            <a:ext cx="4164459" cy="4524315"/>
          </a:xfrm>
          <a:prstGeom prst="rect">
            <a:avLst/>
          </a:prstGeom>
          <a:noFill/>
        </p:spPr>
        <p:txBody>
          <a:bodyPr wrap="square" rtlCol="0">
            <a:spAutoFit/>
          </a:bodyPr>
          <a:lstStyle/>
          <a:p>
            <a:r>
              <a:rPr lang="zh-CN" altLang="en-US" sz="2400" dirty="0">
                <a:latin typeface="华文中宋" panose="02010600040101010101" pitchFamily="2" charset="-122"/>
                <a:ea typeface="华文中宋" panose="02010600040101010101" pitchFamily="2" charset="-122"/>
              </a:rPr>
              <a:t>自</a:t>
            </a:r>
            <a:r>
              <a:rPr lang="en-US" altLang="zh-CN" sz="2400" dirty="0">
                <a:latin typeface="华文中宋" panose="02010600040101010101" pitchFamily="2" charset="-122"/>
                <a:ea typeface="华文中宋" panose="02010600040101010101" pitchFamily="2" charset="-122"/>
              </a:rPr>
              <a:t>2014</a:t>
            </a:r>
            <a:r>
              <a:rPr lang="zh-CN" altLang="en-US" sz="2400" dirty="0">
                <a:latin typeface="华文中宋" panose="02010600040101010101" pitchFamily="2" charset="-122"/>
                <a:ea typeface="华文中宋" panose="02010600040101010101" pitchFamily="2" charset="-122"/>
              </a:rPr>
              <a:t>年国家层面发布</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国务院关于国家重大科研基础设施和大型科研仪器向社会开放的意见</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 </a:t>
            </a:r>
            <a:r>
              <a:rPr lang="en-US" altLang="zh-CN" sz="2400" dirty="0">
                <a:latin typeface="华文中宋" panose="02010600040101010101" pitchFamily="2" charset="-122"/>
                <a:ea typeface="华文中宋" panose="02010600040101010101" pitchFamily="2" charset="-122"/>
              </a:rPr>
              <a:t>( </a:t>
            </a:r>
            <a:r>
              <a:rPr lang="zh-CN" altLang="en-US" sz="2400" dirty="0">
                <a:latin typeface="华文中宋" panose="02010600040101010101" pitchFamily="2" charset="-122"/>
                <a:ea typeface="华文中宋" panose="02010600040101010101" pitchFamily="2" charset="-122"/>
              </a:rPr>
              <a:t>国发</a:t>
            </a:r>
            <a:r>
              <a:rPr lang="en-US" altLang="zh-CN" sz="2400" dirty="0">
                <a:latin typeface="华文中宋" panose="02010600040101010101" pitchFamily="2" charset="-122"/>
                <a:ea typeface="华文中宋" panose="02010600040101010101" pitchFamily="2" charset="-122"/>
              </a:rPr>
              <a:t>〔2014〕70 </a:t>
            </a:r>
            <a:r>
              <a:rPr lang="zh-CN" altLang="en-US" sz="2400" dirty="0">
                <a:latin typeface="华文中宋" panose="02010600040101010101" pitchFamily="2" charset="-122"/>
                <a:ea typeface="华文中宋" panose="02010600040101010101" pitchFamily="2" charset="-122"/>
              </a:rPr>
              <a:t>号</a:t>
            </a:r>
            <a:r>
              <a:rPr lang="en-US" altLang="zh-CN" sz="2400" dirty="0">
                <a:latin typeface="华文中宋" panose="02010600040101010101" pitchFamily="2" charset="-122"/>
                <a:ea typeface="华文中宋" panose="02010600040101010101" pitchFamily="2" charset="-122"/>
              </a:rPr>
              <a:t>)</a:t>
            </a:r>
            <a:r>
              <a:rPr lang="zh-CN" altLang="en-US" sz="2400" dirty="0">
                <a:latin typeface="华文中宋" panose="02010600040101010101" pitchFamily="2" charset="-122"/>
                <a:ea typeface="华文中宋" panose="02010600040101010101" pitchFamily="2" charset="-122"/>
              </a:rPr>
              <a:t>后，湖南省制定了省内政策、开展了系列专项工作。特别是以</a:t>
            </a:r>
            <a:r>
              <a:rPr lang="zh-CN" altLang="en-US" sz="2400" dirty="0">
                <a:solidFill>
                  <a:srgbClr val="C00000"/>
                </a:solidFill>
                <a:latin typeface="华文中宋" panose="02010600040101010101" pitchFamily="2" charset="-122"/>
                <a:ea typeface="华文中宋" panose="02010600040101010101" pitchFamily="2" charset="-122"/>
              </a:rPr>
              <a:t>湖南省科研设施和科研仪器开放共享服务平台作为重要的信息化抓手，</a:t>
            </a:r>
            <a:r>
              <a:rPr lang="zh-CN" altLang="en-US" sz="2400" dirty="0">
                <a:latin typeface="华文中宋" panose="02010600040101010101" pitchFamily="2" charset="-122"/>
                <a:ea typeface="华文中宋" panose="02010600040101010101" pitchFamily="2" charset="-122"/>
              </a:rPr>
              <a:t>建成了统一开放的全省网络管理平台，积极推进科研设施和仪器开放共享。</a:t>
            </a:r>
            <a:endParaRPr lang="zh-CN" altLang="en-US" sz="2400" dirty="0"/>
          </a:p>
        </p:txBody>
      </p:sp>
      <p:pic>
        <p:nvPicPr>
          <p:cNvPr id="4" name="图片 3" descr="6"/>
          <p:cNvPicPr>
            <a:picLocks noChangeAspect="1"/>
          </p:cNvPicPr>
          <p:nvPr/>
        </p:nvPicPr>
        <p:blipFill>
          <a:blip r:embed="rId3"/>
          <a:stretch>
            <a:fillRect/>
          </a:stretch>
        </p:blipFill>
        <p:spPr>
          <a:xfrm>
            <a:off x="5755640" y="801370"/>
            <a:ext cx="7431405" cy="60979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20" name="矩形 19"/>
          <p:cNvSpPr/>
          <p:nvPr>
            <p:custDataLst>
              <p:tags r:id="rId3"/>
            </p:custDataLst>
          </p:nvPr>
        </p:nvSpPr>
        <p:spPr>
          <a:xfrm>
            <a:off x="8275841" y="6100642"/>
            <a:ext cx="6465801" cy="1008112"/>
          </a:xfrm>
          <a:prstGeom prst="rect">
            <a:avLst/>
          </a:prstGeom>
        </p:spPr>
        <p:txBody>
          <a:bodyPr wrap="square" lIns="90000" tIns="46800" rIns="90000" bIns="0" anchor="ctr" anchorCtr="0">
            <a:noAutofit/>
          </a:bodyPr>
          <a:lstStyle/>
          <a:p>
            <a:pPr defTabSz="913765">
              <a:lnSpc>
                <a:spcPct val="120000"/>
              </a:lnSpc>
              <a:defRPr/>
            </a:pPr>
            <a:r>
              <a:rPr lang="zh-CN" altLang="zh-CN" dirty="0">
                <a:solidFill>
                  <a:srgbClr val="C00000"/>
                </a:solidFill>
                <a:latin typeface="仿宋" panose="02010609060101010101" pitchFamily="49" charset="-122"/>
                <a:ea typeface="仿宋" panose="02010609060101010101" pitchFamily="49" charset="-122"/>
              </a:rPr>
              <a:t>管理职责</a:t>
            </a:r>
            <a:r>
              <a:rPr lang="zh-CN" altLang="zh-CN" dirty="0">
                <a:latin typeface="仿宋" panose="02010609060101010101" pitchFamily="49" charset="-122"/>
                <a:ea typeface="仿宋" panose="02010609060101010101" pitchFamily="49" charset="-122"/>
              </a:rPr>
              <a:t>、开放共享</a:t>
            </a:r>
            <a:endParaRPr lang="zh-CN" altLang="zh-CN" dirty="0">
              <a:latin typeface="仿宋" panose="02010609060101010101" pitchFamily="49" charset="-122"/>
              <a:ea typeface="仿宋" panose="02010609060101010101" pitchFamily="49" charset="-122"/>
            </a:endParaRPr>
          </a:p>
          <a:p>
            <a:pPr defTabSz="913765">
              <a:lnSpc>
                <a:spcPct val="120000"/>
              </a:lnSpc>
              <a:defRPr/>
            </a:pPr>
            <a:r>
              <a:rPr lang="zh-CN" altLang="zh-CN" dirty="0">
                <a:latin typeface="仿宋" panose="02010609060101010101" pitchFamily="49" charset="-122"/>
                <a:ea typeface="仿宋" panose="02010609060101010101" pitchFamily="49" charset="-122"/>
              </a:rPr>
              <a:t>查重评议、评价考核、</a:t>
            </a:r>
            <a:endParaRPr lang="zh-CN" altLang="zh-CN" dirty="0">
              <a:latin typeface="仿宋" panose="02010609060101010101" pitchFamily="49" charset="-122"/>
              <a:ea typeface="仿宋" panose="02010609060101010101" pitchFamily="49" charset="-122"/>
            </a:endParaRPr>
          </a:p>
          <a:p>
            <a:pPr defTabSz="913765">
              <a:lnSpc>
                <a:spcPct val="120000"/>
              </a:lnSpc>
              <a:defRPr/>
            </a:pPr>
            <a:r>
              <a:rPr lang="zh-CN" altLang="zh-CN" dirty="0">
                <a:latin typeface="仿宋" panose="02010609060101010101" pitchFamily="49" charset="-122"/>
                <a:ea typeface="仿宋" panose="02010609060101010101" pitchFamily="49" charset="-122"/>
              </a:rPr>
              <a:t>财政奖补</a:t>
            </a:r>
            <a:endParaRPr lang="en-US" altLang="zh-CN" dirty="0">
              <a:latin typeface="仿宋" panose="02010609060101010101" pitchFamily="49" charset="-122"/>
              <a:ea typeface="仿宋" panose="02010609060101010101" pitchFamily="49" charset="-122"/>
            </a:endParaRPr>
          </a:p>
          <a:p>
            <a:pPr defTabSz="913765">
              <a:lnSpc>
                <a:spcPct val="120000"/>
              </a:lnSpc>
              <a:defRPr/>
            </a:pPr>
            <a:endParaRPr lang="zh-CN" altLang="en-US" sz="2000" b="1" spc="300" dirty="0">
              <a:solidFill>
                <a:schemeClr val="bg1"/>
              </a:solidFill>
              <a:latin typeface="仿宋" panose="02010609060101010101" pitchFamily="49" charset="-122"/>
              <a:ea typeface="仿宋" panose="02010609060101010101" pitchFamily="49" charset="-122"/>
              <a:cs typeface="微软雅黑" panose="020B0503020204020204" charset="-122"/>
              <a:sym typeface="+mn-lt"/>
            </a:endParaRPr>
          </a:p>
        </p:txBody>
      </p:sp>
      <p:sp>
        <p:nvSpPr>
          <p:cNvPr id="6" name="文本框 5"/>
          <p:cNvSpPr txBox="1"/>
          <p:nvPr/>
        </p:nvSpPr>
        <p:spPr>
          <a:xfrm>
            <a:off x="450215" y="3571875"/>
            <a:ext cx="6780530" cy="2054225"/>
          </a:xfrm>
          <a:prstGeom prst="rect">
            <a:avLst/>
          </a:prstGeom>
          <a:noFill/>
        </p:spPr>
        <p:txBody>
          <a:bodyPr wrap="square" rtlCol="0">
            <a:noAutofit/>
          </a:bodyPr>
          <a:lstStyle/>
          <a:p>
            <a:endParaRPr lang="zh-CN" altLang="en-US" dirty="0">
              <a:latin typeface="华文中宋" panose="02010600040101010101" pitchFamily="2" charset="-122"/>
              <a:ea typeface="华文中宋" panose="02010600040101010101" pitchFamily="2" charset="-122"/>
            </a:endParaRPr>
          </a:p>
          <a:p>
            <a:endParaRPr lang="zh-CN" altLang="en-US" dirty="0">
              <a:latin typeface="华文中宋" panose="02010600040101010101" pitchFamily="2" charset="-122"/>
              <a:ea typeface="华文中宋" panose="02010600040101010101" pitchFamily="2" charset="-122"/>
            </a:endParaRPr>
          </a:p>
          <a:p>
            <a:r>
              <a:rPr lang="zh-CN" altLang="en-US" dirty="0">
                <a:latin typeface="华文中宋" panose="02010600040101010101" pitchFamily="2" charset="-122"/>
                <a:ea typeface="华文中宋" panose="02010600040101010101" pitchFamily="2" charset="-122"/>
              </a:rPr>
              <a:t>根据国家政策导向制定了：</a:t>
            </a:r>
            <a:endParaRPr lang="en-US" altLang="zh-CN" dirty="0">
              <a:latin typeface="华文中宋" panose="02010600040101010101" pitchFamily="2" charset="-122"/>
              <a:ea typeface="华文中宋" panose="02010600040101010101" pitchFamily="2" charset="-122"/>
            </a:endParaRPr>
          </a:p>
          <a:p>
            <a:pPr marL="457200" indent="-457200">
              <a:buFont typeface="Wingdings" panose="05000000000000000000" pitchFamily="2" charset="2"/>
              <a:buChar char="Ø"/>
            </a:pPr>
            <a:r>
              <a:rPr lang="en-US" altLang="zh-CN" dirty="0">
                <a:latin typeface="华文中宋" panose="02010600040101010101" pitchFamily="2" charset="-122"/>
                <a:ea typeface="华文中宋" panose="02010600040101010101" pitchFamily="2" charset="-122"/>
              </a:rPr>
              <a:t>《</a:t>
            </a:r>
            <a:r>
              <a:rPr lang="zh-CN" altLang="en-US" dirty="0">
                <a:latin typeface="华文中宋" panose="02010600040101010101" pitchFamily="2" charset="-122"/>
                <a:ea typeface="华文中宋" panose="02010600040101010101" pitchFamily="2" charset="-122"/>
              </a:rPr>
              <a:t>湖南省促进重大科研基础设施和大型科研仪器向社会开放实施方案</a:t>
            </a:r>
            <a:r>
              <a:rPr lang="en-US" altLang="zh-CN" dirty="0">
                <a:latin typeface="华文中宋" panose="02010600040101010101" pitchFamily="2" charset="-122"/>
                <a:ea typeface="华文中宋" panose="02010600040101010101" pitchFamily="2" charset="-122"/>
              </a:rPr>
              <a:t>》</a:t>
            </a:r>
            <a:r>
              <a:rPr lang="zh-CN" altLang="en-US" dirty="0">
                <a:latin typeface="华文中宋" panose="02010600040101010101" pitchFamily="2" charset="-122"/>
                <a:ea typeface="华文中宋" panose="02010600040101010101" pitchFamily="2" charset="-122"/>
              </a:rPr>
              <a:t>（</a:t>
            </a:r>
            <a:r>
              <a:rPr lang="en-US" altLang="zh-CN" dirty="0">
                <a:latin typeface="华文中宋" panose="02010600040101010101" pitchFamily="2" charset="-122"/>
                <a:ea typeface="华文中宋" panose="02010600040101010101" pitchFamily="2" charset="-122"/>
              </a:rPr>
              <a:t>2015</a:t>
            </a:r>
            <a:r>
              <a:rPr lang="zh-CN" altLang="en-US" dirty="0">
                <a:latin typeface="华文中宋" panose="02010600040101010101" pitchFamily="2" charset="-122"/>
                <a:ea typeface="华文中宋" panose="02010600040101010101" pitchFamily="2" charset="-122"/>
              </a:rPr>
              <a:t>）</a:t>
            </a:r>
            <a:endParaRPr lang="en-US" altLang="zh-CN" dirty="0">
              <a:latin typeface="华文中宋" panose="02010600040101010101" pitchFamily="2" charset="-122"/>
              <a:ea typeface="华文中宋" panose="02010600040101010101" pitchFamily="2" charset="-122"/>
            </a:endParaRPr>
          </a:p>
          <a:p>
            <a:endParaRPr lang="zh-CN" altLang="en-US" dirty="0"/>
          </a:p>
        </p:txBody>
      </p:sp>
      <p:sp>
        <p:nvSpPr>
          <p:cNvPr id="4" name="矩形 3"/>
          <p:cNvSpPr/>
          <p:nvPr/>
        </p:nvSpPr>
        <p:spPr>
          <a:xfrm>
            <a:off x="1458595" y="5948680"/>
            <a:ext cx="4283710" cy="953135"/>
          </a:xfrm>
          <a:prstGeom prst="rect">
            <a:avLst/>
          </a:prstGeom>
        </p:spPr>
        <p:txBody>
          <a:bodyPr wrap="square">
            <a:spAutoFit/>
          </a:bodyPr>
          <a:lstStyle/>
          <a:p>
            <a:r>
              <a:rPr lang="zh-CN" altLang="zh-CN" sz="2800" kern="100" dirty="0">
                <a:ea typeface="仿宋" panose="02010609060101010101" pitchFamily="49" charset="-122"/>
                <a:cs typeface="Times New Roman" panose="02020603050405020304" pitchFamily="18" charset="0"/>
              </a:rPr>
              <a:t>总体要求、适用范围</a:t>
            </a:r>
            <a:endParaRPr lang="en-US" altLang="zh-CN" sz="2800" kern="100" dirty="0">
              <a:ea typeface="仿宋" panose="02010609060101010101" pitchFamily="49" charset="-122"/>
              <a:cs typeface="Times New Roman" panose="02020603050405020304" pitchFamily="18" charset="0"/>
            </a:endParaRPr>
          </a:p>
          <a:p>
            <a:r>
              <a:rPr lang="zh-CN" altLang="zh-CN" sz="2800" b="1" kern="100" dirty="0">
                <a:solidFill>
                  <a:srgbClr val="C00000"/>
                </a:solidFill>
                <a:ea typeface="仿宋" panose="02010609060101010101" pitchFamily="49" charset="-122"/>
                <a:cs typeface="Times New Roman" panose="02020603050405020304" pitchFamily="18" charset="0"/>
              </a:rPr>
              <a:t>重点措施</a:t>
            </a:r>
            <a:r>
              <a:rPr lang="zh-CN" altLang="zh-CN" sz="2800" kern="100" dirty="0">
                <a:ea typeface="仿宋" panose="02010609060101010101" pitchFamily="49" charset="-122"/>
                <a:cs typeface="Times New Roman" panose="02020603050405020304" pitchFamily="18" charset="0"/>
              </a:rPr>
              <a:t>、组织实施</a:t>
            </a:r>
            <a:endParaRPr lang="zh-CN" altLang="en-US" dirty="0"/>
          </a:p>
        </p:txBody>
      </p:sp>
      <p:sp>
        <p:nvSpPr>
          <p:cNvPr id="15" name="文本框 14"/>
          <p:cNvSpPr txBox="1"/>
          <p:nvPr/>
        </p:nvSpPr>
        <p:spPr>
          <a:xfrm>
            <a:off x="522090" y="284809"/>
            <a:ext cx="4320480" cy="646331"/>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政策体系</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6205" y="1267460"/>
            <a:ext cx="4062095" cy="2423795"/>
          </a:xfrm>
          <a:prstGeom prst="rect">
            <a:avLst/>
          </a:prstGeom>
        </p:spPr>
      </p:pic>
      <p:sp>
        <p:nvSpPr>
          <p:cNvPr id="5" name="文本框 4"/>
          <p:cNvSpPr txBox="1"/>
          <p:nvPr/>
        </p:nvSpPr>
        <p:spPr>
          <a:xfrm>
            <a:off x="7362190" y="4363720"/>
            <a:ext cx="6311900" cy="1337945"/>
          </a:xfrm>
          <a:prstGeom prst="rect">
            <a:avLst/>
          </a:prstGeom>
          <a:noFill/>
        </p:spPr>
        <p:txBody>
          <a:bodyPr wrap="square" rtlCol="0" anchor="t">
            <a:spAutoFit/>
          </a:bodyPr>
          <a:p>
            <a:pPr indent="0">
              <a:buFont typeface="Wingdings" panose="05000000000000000000" pitchFamily="2" charset="2"/>
              <a:buNone/>
            </a:pPr>
            <a:endParaRPr lang="en-US" altLang="zh-CN" dirty="0">
              <a:latin typeface="华文中宋" panose="02010600040101010101" pitchFamily="2" charset="-122"/>
              <a:ea typeface="华文中宋" panose="02010600040101010101" pitchFamily="2" charset="-122"/>
            </a:endParaRPr>
          </a:p>
          <a:p>
            <a:pPr marL="457200" indent="-457200">
              <a:buFont typeface="Wingdings" panose="05000000000000000000" pitchFamily="2" charset="2"/>
              <a:buChar char="Ø"/>
            </a:pPr>
            <a:r>
              <a:rPr lang="en-US" altLang="zh-CN" dirty="0">
                <a:latin typeface="华文中宋" panose="02010600040101010101" pitchFamily="2" charset="-122"/>
                <a:ea typeface="华文中宋" panose="02010600040101010101" pitchFamily="2" charset="-122"/>
                <a:sym typeface="+mn-ea"/>
              </a:rPr>
              <a:t>《</a:t>
            </a:r>
            <a:r>
              <a:rPr lang="zh-CN" altLang="en-US" dirty="0">
                <a:latin typeface="华文中宋" panose="02010600040101010101" pitchFamily="2" charset="-122"/>
                <a:ea typeface="华文中宋" panose="02010600040101010101" pitchFamily="2" charset="-122"/>
                <a:sym typeface="+mn-ea"/>
              </a:rPr>
              <a:t>湖南省重大科研基础设施和大型科研仪器开放共享管理办法</a:t>
            </a:r>
            <a:r>
              <a:rPr lang="en-US" altLang="zh-CN" dirty="0">
                <a:latin typeface="华文中宋" panose="02010600040101010101" pitchFamily="2" charset="-122"/>
                <a:ea typeface="华文中宋" panose="02010600040101010101" pitchFamily="2" charset="-122"/>
                <a:sym typeface="+mn-ea"/>
              </a:rPr>
              <a:t>》</a:t>
            </a:r>
            <a:r>
              <a:rPr lang="zh-CN" altLang="en-US" dirty="0">
                <a:latin typeface="华文中宋" panose="02010600040101010101" pitchFamily="2" charset="-122"/>
                <a:ea typeface="华文中宋" panose="02010600040101010101" pitchFamily="2" charset="-122"/>
                <a:sym typeface="+mn-ea"/>
              </a:rPr>
              <a:t>（</a:t>
            </a:r>
            <a:r>
              <a:rPr lang="en-US" altLang="zh-CN" dirty="0">
                <a:latin typeface="华文中宋" panose="02010600040101010101" pitchFamily="2" charset="-122"/>
                <a:ea typeface="华文中宋" panose="02010600040101010101" pitchFamily="2" charset="-122"/>
                <a:sym typeface="+mn-ea"/>
              </a:rPr>
              <a:t>2023</a:t>
            </a:r>
            <a:r>
              <a:rPr lang="zh-CN" altLang="en-US" dirty="0">
                <a:latin typeface="华文中宋" panose="02010600040101010101" pitchFamily="2" charset="-122"/>
                <a:ea typeface="华文中宋" panose="02010600040101010101" pitchFamily="2" charset="-122"/>
                <a:sym typeface="+mn-ea"/>
              </a:rPr>
              <a:t>）</a:t>
            </a:r>
            <a:endParaRPr lang="zh-CN" altLang="en-US" dirty="0">
              <a:latin typeface="华文中宋" panose="02010600040101010101" pitchFamily="2" charset="-122"/>
              <a:ea typeface="华文中宋" panose="02010600040101010101" pitchFamily="2" charset="-122"/>
              <a:sym typeface="+mn-ea"/>
            </a:endParaRPr>
          </a:p>
        </p:txBody>
      </p:sp>
      <p:pic>
        <p:nvPicPr>
          <p:cNvPr id="7" name="图片 6" descr="微信截图_20230823084434"/>
          <p:cNvPicPr>
            <a:picLocks noChangeAspect="1"/>
          </p:cNvPicPr>
          <p:nvPr/>
        </p:nvPicPr>
        <p:blipFill>
          <a:blip r:embed="rId5"/>
          <a:stretch>
            <a:fillRect/>
          </a:stretch>
        </p:blipFill>
        <p:spPr>
          <a:xfrm>
            <a:off x="8874760" y="763270"/>
            <a:ext cx="2763520" cy="36664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p:nvPr/>
        </p:nvPicPr>
        <p:blipFill>
          <a:blip r:embed="rId1"/>
          <a:stretch>
            <a:fillRect/>
          </a:stretch>
        </p:blipFill>
        <p:spPr>
          <a:xfrm flipH="1" flipV="1">
            <a:off x="-53974" y="834876"/>
            <a:ext cx="7560000" cy="68400"/>
          </a:xfrm>
          <a:prstGeom prst="rect">
            <a:avLst/>
          </a:prstGeom>
        </p:spPr>
      </p:pic>
      <p:pic>
        <p:nvPicPr>
          <p:cNvPr id="24" name="图片 23"/>
          <p:cNvPicPr/>
          <p:nvPr/>
        </p:nvPicPr>
        <p:blipFill>
          <a:blip r:embed="rId1"/>
          <a:stretch>
            <a:fillRect/>
          </a:stretch>
        </p:blipFill>
        <p:spPr>
          <a:xfrm flipV="1">
            <a:off x="6211562" y="6814941"/>
            <a:ext cx="7560000" cy="68607"/>
          </a:xfrm>
          <a:prstGeom prst="rect">
            <a:avLst/>
          </a:prstGeom>
        </p:spPr>
      </p:pic>
      <p:grpSp>
        <p:nvGrpSpPr>
          <p:cNvPr id="25" name="组合 24"/>
          <p:cNvGrpSpPr/>
          <p:nvPr/>
        </p:nvGrpSpPr>
        <p:grpSpPr>
          <a:xfrm>
            <a:off x="2322290" y="2997607"/>
            <a:ext cx="9293865" cy="1542124"/>
            <a:chOff x="971997" y="2179710"/>
            <a:chExt cx="10472562" cy="1983303"/>
          </a:xfrm>
        </p:grpSpPr>
        <p:grpSp>
          <p:nvGrpSpPr>
            <p:cNvPr id="26" name="组合 25"/>
            <p:cNvGrpSpPr/>
            <p:nvPr/>
          </p:nvGrpSpPr>
          <p:grpSpPr>
            <a:xfrm>
              <a:off x="3093581" y="2179710"/>
              <a:ext cx="8350978" cy="1983303"/>
              <a:chOff x="2320695" y="442438"/>
              <a:chExt cx="8350978" cy="784254"/>
            </a:xfrm>
          </p:grpSpPr>
          <p:sp>
            <p:nvSpPr>
              <p:cNvPr id="30" name="矩形 29"/>
              <p:cNvSpPr/>
              <p:nvPr/>
            </p:nvSpPr>
            <p:spPr>
              <a:xfrm flipH="1">
                <a:off x="2320695" y="442438"/>
                <a:ext cx="8350978" cy="784254"/>
              </a:xfrm>
              <a:prstGeom prst="rect">
                <a:avLst/>
              </a:prstGeom>
              <a:solidFill>
                <a:srgbClr val="9BBB59"/>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1" name="组合 30"/>
              <p:cNvGrpSpPr/>
              <p:nvPr/>
            </p:nvGrpSpPr>
            <p:grpSpPr>
              <a:xfrm>
                <a:off x="3183097" y="614306"/>
                <a:ext cx="7113124" cy="436599"/>
                <a:chOff x="4037747" y="569913"/>
                <a:chExt cx="7113124" cy="436599"/>
              </a:xfrm>
            </p:grpSpPr>
            <p:sp>
              <p:nvSpPr>
                <p:cNvPr id="32" name="矩形 31"/>
                <p:cNvSpPr/>
                <p:nvPr/>
              </p:nvSpPr>
              <p:spPr>
                <a:xfrm>
                  <a:off x="4705340" y="616410"/>
                  <a:ext cx="6445531" cy="390102"/>
                </a:xfrm>
                <a:prstGeom prst="rect">
                  <a:avLst/>
                </a:prstGeom>
                <a:noFill/>
                <a:ln w="9525">
                  <a:noFill/>
                  <a:miter/>
                </a:ln>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eaLnBrk="1" hangingPunct="1">
                    <a:buNone/>
                  </a:pPr>
                  <a:r>
                    <a:rPr lang="zh-CN" altLang="en-US" sz="4400" b="1" dirty="0">
                      <a:solidFill>
                        <a:schemeClr val="bg1"/>
                      </a:solidFill>
                      <a:latin typeface="华文行楷" panose="02010800040101010101" pitchFamily="2" charset="-122"/>
                      <a:ea typeface="华文行楷" panose="02010800040101010101" pitchFamily="2" charset="-122"/>
                      <a:sym typeface="Arial" panose="020B0604020202020204" pitchFamily="34" charset="0"/>
                    </a:rPr>
                    <a:t>仪器入网及机时维护</a:t>
                  </a:r>
                  <a:endParaRPr lang="zh-CN" altLang="en-US" sz="4400" b="1" dirty="0">
                    <a:solidFill>
                      <a:schemeClr val="bg1"/>
                    </a:solidFill>
                    <a:latin typeface="华文行楷" panose="02010800040101010101" pitchFamily="2" charset="-122"/>
                    <a:ea typeface="华文行楷" panose="02010800040101010101" pitchFamily="2" charset="-122"/>
                    <a:sym typeface="Arial" panose="020B0604020202020204" pitchFamily="34" charset="0"/>
                  </a:endParaRPr>
                </a:p>
              </p:txBody>
            </p:sp>
            <p:grpSp>
              <p:nvGrpSpPr>
                <p:cNvPr id="33" name="组合 32"/>
                <p:cNvGrpSpPr/>
                <p:nvPr/>
              </p:nvGrpSpPr>
              <p:grpSpPr>
                <a:xfrm>
                  <a:off x="4037747" y="569913"/>
                  <a:ext cx="263526" cy="395288"/>
                  <a:chOff x="-815800" y="0"/>
                  <a:chExt cx="213757" cy="427512"/>
                </a:xfrm>
              </p:grpSpPr>
              <p:sp>
                <p:nvSpPr>
                  <p:cNvPr id="34" name="直接连接符 33"/>
                  <p:cNvSpPr/>
                  <p:nvPr/>
                </p:nvSpPr>
                <p:spPr>
                  <a:xfrm>
                    <a:off x="-815800" y="0"/>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直接连接符 34"/>
                  <p:cNvSpPr/>
                  <p:nvPr/>
                </p:nvSpPr>
                <p:spPr>
                  <a:xfrm flipH="1">
                    <a:off x="-815799" y="213756"/>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grpSp>
          <p:nvGrpSpPr>
            <p:cNvPr id="27" name="组合 26"/>
            <p:cNvGrpSpPr/>
            <p:nvPr/>
          </p:nvGrpSpPr>
          <p:grpSpPr>
            <a:xfrm>
              <a:off x="971997" y="2179710"/>
              <a:ext cx="2121586" cy="1983303"/>
              <a:chOff x="2215144" y="1032180"/>
              <a:chExt cx="1120898" cy="824468"/>
            </a:xfrm>
          </p:grpSpPr>
          <p:sp>
            <p:nvSpPr>
              <p:cNvPr id="28" name="平行四边形 27"/>
              <p:cNvSpPr/>
              <p:nvPr/>
            </p:nvSpPr>
            <p:spPr>
              <a:xfrm>
                <a:off x="2215144" y="1032180"/>
                <a:ext cx="1120898" cy="824468"/>
              </a:xfrm>
              <a:prstGeom prst="parallelogram">
                <a:avLst>
                  <a:gd name="adj" fmla="val 0"/>
                </a:avLst>
              </a:prstGeom>
              <a:solidFill>
                <a:srgbClr val="0081C5"/>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latin typeface="Impact" panose="020B0806030902050204" pitchFamily="34" charset="0"/>
                </a:endParaRPr>
              </a:p>
            </p:txBody>
          </p:sp>
          <p:sp>
            <p:nvSpPr>
              <p:cNvPr id="29" name="文本框 9"/>
              <p:cNvSpPr txBox="1"/>
              <p:nvPr/>
            </p:nvSpPr>
            <p:spPr>
              <a:xfrm>
                <a:off x="2245058" y="1132769"/>
                <a:ext cx="1066799" cy="5923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a:solidFill>
                      <a:schemeClr val="bg1"/>
                    </a:solidFill>
                    <a:latin typeface="华文行楷" panose="02010800040101010101" pitchFamily="2" charset="-122"/>
                    <a:ea typeface="华文行楷" panose="02010800040101010101" pitchFamily="2" charset="-122"/>
                  </a:rPr>
                  <a:t>壹</a:t>
                </a:r>
                <a:endParaRPr lang="zh-CN" altLang="en-US" sz="6600" b="1" dirty="0">
                  <a:solidFill>
                    <a:schemeClr val="bg1"/>
                  </a:solidFill>
                  <a:latin typeface="华文行楷" panose="02010800040101010101" pitchFamily="2" charset="-122"/>
                  <a:ea typeface="华文行楷" panose="02010800040101010101" pitchFamily="2" charset="-122"/>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10" name="文本框 9"/>
          <p:cNvSpPr txBox="1"/>
          <p:nvPr/>
        </p:nvSpPr>
        <p:spPr>
          <a:xfrm>
            <a:off x="306070" y="183515"/>
            <a:ext cx="4357370"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仪器入网要</a:t>
            </a:r>
            <a:r>
              <a:rPr lang="zh-CN" altLang="en-US" sz="3600" b="1" dirty="0">
                <a:solidFill>
                  <a:srgbClr val="005097"/>
                </a:solidFill>
                <a:latin typeface="华文彩云" panose="02010800040101010101" pitchFamily="2" charset="-122"/>
                <a:ea typeface="华文彩云" panose="02010800040101010101" pitchFamily="2" charset="-122"/>
              </a:rPr>
              <a:t>求</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100" name="文本框 99"/>
          <p:cNvSpPr txBox="1"/>
          <p:nvPr/>
        </p:nvSpPr>
        <p:spPr>
          <a:xfrm>
            <a:off x="594360" y="1050925"/>
            <a:ext cx="6929755" cy="4731385"/>
          </a:xfrm>
          <a:prstGeom prst="rect">
            <a:avLst/>
          </a:prstGeom>
          <a:noFill/>
          <a:ln w="9525">
            <a:noFill/>
          </a:ln>
        </p:spPr>
        <p:txBody>
          <a:bodyPr wrap="square">
            <a:noAutofit/>
          </a:bodyPr>
          <a:p>
            <a:pPr indent="408305"/>
            <a:r>
              <a:rPr lang="zh-CN"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一、重大科研基础设施和大型科研仪器</a:t>
            </a:r>
            <a:endParaRPr lang="zh-CN"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marL="342900" indent="-342900">
              <a:buFont typeface="Wingdings" panose="05000000000000000000" charset="0"/>
              <a:buChar char="ü"/>
            </a:pPr>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全部或部分利用财政资金投入建设和购置（单位性质）</a:t>
            </a:r>
            <a:endPar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marL="342900" indent="-342900">
              <a:buFont typeface="Wingdings" panose="05000000000000000000" charset="0"/>
              <a:buChar char="ü"/>
            </a:pPr>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用于</a:t>
            </a:r>
            <a:r>
              <a:rPr lang="zh-CN" sz="22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科学研究和技术开发活动</a:t>
            </a:r>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的各类重大科研基础设施、科研仪器（仪器用途）</a:t>
            </a:r>
            <a:endPar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marL="342900" indent="-342900">
              <a:buFont typeface="Wingdings" panose="05000000000000000000" charset="0"/>
              <a:buChar char="ü"/>
            </a:pPr>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单台套价值在</a:t>
            </a:r>
            <a:r>
              <a:rPr lang="en-US"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30</a:t>
            </a:r>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万元及以上（仪器价值）</a:t>
            </a:r>
            <a:r>
              <a:rPr lang="en-US" alt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  </a:t>
            </a:r>
            <a:endParaRPr lang="en-US" alt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indent="408305"/>
            <a:endParaRPr lang="zh-CN" sz="2200" b="0">
              <a:solidFill>
                <a:srgbClr val="000000"/>
              </a:solidFill>
              <a:latin typeface="仿宋_GB2312" panose="02010609030101010101" pitchFamily="49" charset="-122"/>
              <a:ea typeface="仿宋_GB2312" panose="02010609030101010101" pitchFamily="49" charset="-122"/>
              <a:cs typeface="仿宋_GB2312" panose="02010609030101010101" pitchFamily="49" charset="-122"/>
            </a:endParaRPr>
          </a:p>
          <a:p>
            <a:pPr indent="408305"/>
            <a:r>
              <a:rPr lang="zh-CN"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二、科技创新平台及仪器设备</a:t>
            </a:r>
            <a:endParaRPr lang="zh-CN"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indent="408305"/>
            <a:r>
              <a:rPr 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省实验室，</a:t>
            </a:r>
            <a:r>
              <a:rPr lang="zh-CN" sz="22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重点实验室、技术创新中心、工程技术研究中心、工程研究中心、企业技术中心、野外科学观测研究站、临床医学研究中心、临床医疗技术示范基地等国家级、省级科技创新平台，</a:t>
            </a:r>
            <a:r>
              <a:rPr lang="zh-CN" altLang="en-US"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及其所属的</a:t>
            </a:r>
            <a:r>
              <a:rPr lang="en-US" alt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30</a:t>
            </a:r>
            <a:r>
              <a:rPr lang="zh-CN" altLang="en-US"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万元以上的科研设施和仪器，除涉密或法律法规另有规定外，应纳入省共享平台对外开放共享。</a:t>
            </a:r>
            <a:r>
              <a:rPr lang="en-US" alt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 </a:t>
            </a:r>
            <a:endParaRPr lang="en-US" altLang="zh-CN"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a:p>
            <a:pPr indent="408305"/>
            <a:endParaRPr lang="en-US" altLang="zh-CN" sz="2200" b="0">
              <a:solidFill>
                <a:srgbClr val="000000"/>
              </a:solidFill>
              <a:latin typeface="仿宋_GB2312" panose="02010609030101010101" pitchFamily="49" charset="-122"/>
              <a:ea typeface="仿宋_GB2312" panose="02010609030101010101" pitchFamily="49" charset="-122"/>
              <a:cs typeface="仿宋_GB2312" panose="02010609030101010101" pitchFamily="49" charset="-122"/>
            </a:endParaRPr>
          </a:p>
          <a:p>
            <a:pPr indent="408305"/>
            <a:r>
              <a:rPr lang="zh-CN" altLang="en-US"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三、鼓励由社会资金购建的单台套原值在</a:t>
            </a:r>
            <a:r>
              <a:rPr lang="en-US" altLang="zh-CN"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50</a:t>
            </a:r>
            <a:r>
              <a:rPr lang="zh-CN" altLang="en-US" sz="2200" b="1">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万元</a:t>
            </a:r>
            <a:r>
              <a:rPr lang="zh-CN" altLang="en-US"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及以上的科研设施和仪器加入省共享平台向社会开放共享，可参照享受开放共享财政奖补政策。</a:t>
            </a:r>
            <a:endParaRPr lang="zh-CN" altLang="en-US" sz="220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p:txBody>
      </p:sp>
      <p:pic>
        <p:nvPicPr>
          <p:cNvPr id="8" name="图片 7"/>
          <p:cNvPicPr>
            <a:picLocks noChangeAspect="1"/>
          </p:cNvPicPr>
          <p:nvPr/>
        </p:nvPicPr>
        <p:blipFill>
          <a:blip r:embed="rId3"/>
          <a:stretch>
            <a:fillRect/>
          </a:stretch>
        </p:blipFill>
        <p:spPr>
          <a:xfrm>
            <a:off x="8514715" y="546735"/>
            <a:ext cx="3924300" cy="6553200"/>
          </a:xfrm>
          <a:prstGeom prst="rect">
            <a:avLst/>
          </a:prstGeom>
        </p:spPr>
      </p:pic>
      <p:sp>
        <p:nvSpPr>
          <p:cNvPr id="9" name="矩形 8"/>
          <p:cNvSpPr/>
          <p:nvPr/>
        </p:nvSpPr>
        <p:spPr>
          <a:xfrm>
            <a:off x="8658860" y="2634615"/>
            <a:ext cx="3744595" cy="1224280"/>
          </a:xfrm>
          <a:prstGeom prst="rect">
            <a:avLst/>
          </a:prstGeom>
          <a:noFill/>
          <a:ln w="28575">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12" name="文本框 11"/>
          <p:cNvSpPr txBox="1"/>
          <p:nvPr/>
        </p:nvSpPr>
        <p:spPr>
          <a:xfrm>
            <a:off x="522090" y="186384"/>
            <a:ext cx="4320480"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机时维护</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4" name="图片 3"/>
          <p:cNvPicPr>
            <a:picLocks noChangeAspect="1"/>
          </p:cNvPicPr>
          <p:nvPr/>
        </p:nvPicPr>
        <p:blipFill>
          <a:blip r:embed="rId3"/>
          <a:stretch>
            <a:fillRect/>
          </a:stretch>
        </p:blipFill>
        <p:spPr>
          <a:xfrm>
            <a:off x="919480" y="4434840"/>
            <a:ext cx="11932920" cy="1943100"/>
          </a:xfrm>
          <a:prstGeom prst="rect">
            <a:avLst/>
          </a:prstGeom>
        </p:spPr>
      </p:pic>
      <p:sp>
        <p:nvSpPr>
          <p:cNvPr id="5" name="文本框 4"/>
          <p:cNvSpPr txBox="1"/>
          <p:nvPr/>
        </p:nvSpPr>
        <p:spPr>
          <a:xfrm>
            <a:off x="1097915" y="1338580"/>
            <a:ext cx="4565015" cy="3046095"/>
          </a:xfrm>
          <a:prstGeom prst="rect">
            <a:avLst/>
          </a:prstGeom>
          <a:noFill/>
        </p:spPr>
        <p:txBody>
          <a:bodyPr wrap="square" rtlCol="0">
            <a:spAutoFit/>
          </a:bodyPr>
          <a:p>
            <a:r>
              <a:rPr lang="en-US" altLang="zh-CN" sz="2400" b="1">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rPr>
              <a:t>  </a:t>
            </a:r>
            <a:r>
              <a:rPr lang="en-US" altLang="zh-CN"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 </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年有效运行机时：</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指单台仪器设备年度内实际用于科研、实验、检测、测试等科技活动的总机时。</a:t>
            </a:r>
            <a:endParaRPr lang="zh-CN" altLang="en-US" sz="2400">
              <a:latin typeface="华文中宋" panose="02010600040101010101" pitchFamily="2" charset="-122"/>
              <a:ea typeface="华文中宋" panose="02010600040101010101" pitchFamily="2" charset="-122"/>
              <a:cs typeface="华文中宋" panose="02010600040101010101" pitchFamily="2" charset="-122"/>
            </a:endParaRPr>
          </a:p>
          <a:p>
            <a:r>
              <a:rPr lang="en-US" altLang="zh-CN"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   </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包括：</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必要开机准备时间、测试时间、必须的后处理时间。</a:t>
            </a:r>
            <a:endParaRPr lang="zh-CN" altLang="en-US" sz="2400">
              <a:latin typeface="华文中宋" panose="02010600040101010101" pitchFamily="2" charset="-122"/>
              <a:ea typeface="华文中宋" panose="02010600040101010101" pitchFamily="2" charset="-122"/>
              <a:cs typeface="华文中宋" panose="02010600040101010101" pitchFamily="2" charset="-122"/>
            </a:endParaRPr>
          </a:p>
          <a:p>
            <a:r>
              <a:rPr lang="en-US" altLang="zh-CN"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   </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不包括：</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空载运行时间</a:t>
            </a:r>
            <a:endParaRPr lang="zh-CN" altLang="en-US" sz="2400">
              <a:latin typeface="华文中宋" panose="02010600040101010101" pitchFamily="2" charset="-122"/>
              <a:ea typeface="华文中宋" panose="02010600040101010101" pitchFamily="2" charset="-122"/>
              <a:cs typeface="华文中宋" panose="02010600040101010101" pitchFamily="2" charset="-122"/>
            </a:endParaRPr>
          </a:p>
          <a:p>
            <a:r>
              <a:rPr lang="zh-CN" altLang="en-US" sz="2400">
                <a:latin typeface="华文中宋" panose="02010600040101010101" pitchFamily="2" charset="-122"/>
                <a:ea typeface="华文中宋" panose="02010600040101010101" pitchFamily="2" charset="-122"/>
                <a:cs typeface="华文中宋" panose="02010600040101010101" pitchFamily="2" charset="-122"/>
              </a:rPr>
              <a:t>单台套设备运行机时不超过</a:t>
            </a:r>
            <a:r>
              <a:rPr lang="en-US" altLang="zh-CN" sz="2400">
                <a:latin typeface="华文中宋" panose="02010600040101010101" pitchFamily="2" charset="-122"/>
                <a:ea typeface="华文中宋" panose="02010600040101010101" pitchFamily="2" charset="-122"/>
                <a:cs typeface="华文中宋" panose="02010600040101010101" pitchFamily="2" charset="-122"/>
              </a:rPr>
              <a:t>8760</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小时。</a:t>
            </a:r>
            <a:endParaRPr lang="zh-CN" altLang="en-US" sz="2400">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6" name="文本框 5"/>
          <p:cNvSpPr txBox="1"/>
          <p:nvPr/>
        </p:nvSpPr>
        <p:spPr>
          <a:xfrm>
            <a:off x="6714490" y="1338580"/>
            <a:ext cx="4325620" cy="3415030"/>
          </a:xfrm>
          <a:prstGeom prst="rect">
            <a:avLst/>
          </a:prstGeom>
          <a:noFill/>
        </p:spPr>
        <p:txBody>
          <a:bodyPr wrap="square" rtlCol="0">
            <a:spAutoFit/>
          </a:bodyPr>
          <a:p>
            <a:r>
              <a:rPr lang="en-US" altLang="zh-CN" sz="2400" b="1">
                <a:solidFill>
                  <a:srgbClr val="C00000"/>
                </a:solidFill>
              </a:rPr>
              <a:t>     </a:t>
            </a:r>
            <a:r>
              <a:rPr lang="en-US" altLang="zh-CN"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 </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年开放共享有效运行机时：</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指单台仪器设备年度内实际用于</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rPr>
              <a:t>对外</a:t>
            </a:r>
            <a:r>
              <a:rPr lang="zh-CN" altLang="en-US" sz="2400">
                <a:latin typeface="华文中宋" panose="02010600040101010101" pitchFamily="2" charset="-122"/>
                <a:ea typeface="华文中宋" panose="02010600040101010101" pitchFamily="2" charset="-122"/>
                <a:cs typeface="华文中宋" panose="02010600040101010101" pitchFamily="2" charset="-122"/>
              </a:rPr>
              <a:t>科研、实验、检测、测试等科技活动的总机时。</a:t>
            </a:r>
            <a:endParaRPr lang="zh-CN" altLang="en-US" sz="2400">
              <a:latin typeface="华文中宋" panose="02010600040101010101" pitchFamily="2" charset="-122"/>
              <a:ea typeface="华文中宋" panose="02010600040101010101" pitchFamily="2" charset="-122"/>
              <a:cs typeface="华文中宋" panose="02010600040101010101" pitchFamily="2" charset="-122"/>
            </a:endParaRPr>
          </a:p>
          <a:p>
            <a:r>
              <a:rPr lang="en-US" altLang="zh-CN"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sym typeface="+mn-ea"/>
              </a:rPr>
              <a:t>    </a:t>
            </a:r>
            <a:r>
              <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sym typeface="+mn-ea"/>
              </a:rPr>
              <a:t>包括：与外单位签订的技术开发、技术服务、产学研项目等过程中产生的部分机时。</a:t>
            </a:r>
            <a:endParaRPr lang="zh-CN" altLang="en-US" sz="2400" b="1">
              <a:solidFill>
                <a:srgbClr val="C00000"/>
              </a:solidFill>
              <a:latin typeface="华文中宋" panose="02010600040101010101" pitchFamily="2" charset="-122"/>
              <a:ea typeface="华文中宋" panose="02010600040101010101" pitchFamily="2" charset="-122"/>
              <a:cs typeface="华文中宋" panose="02010600040101010101" pitchFamily="2" charset="-122"/>
            </a:endParaRPr>
          </a:p>
          <a:p>
            <a:endParaRPr lang="zh-CN" altLang="en-US" sz="2400"/>
          </a:p>
          <a:p>
            <a:endParaRPr lang="zh-CN"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grpSp>
        <p:nvGrpSpPr>
          <p:cNvPr id="9" name="组合 8"/>
          <p:cNvGrpSpPr/>
          <p:nvPr/>
        </p:nvGrpSpPr>
        <p:grpSpPr>
          <a:xfrm>
            <a:off x="2250282" y="2799846"/>
            <a:ext cx="8280920" cy="1542123"/>
            <a:chOff x="971997" y="2179710"/>
            <a:chExt cx="10472562" cy="1983303"/>
          </a:xfrm>
        </p:grpSpPr>
        <p:grpSp>
          <p:nvGrpSpPr>
            <p:cNvPr id="10" name="组合 9"/>
            <p:cNvGrpSpPr/>
            <p:nvPr/>
          </p:nvGrpSpPr>
          <p:grpSpPr>
            <a:xfrm>
              <a:off x="3093581" y="2179710"/>
              <a:ext cx="8350978" cy="1983302"/>
              <a:chOff x="2320695" y="442438"/>
              <a:chExt cx="8350978" cy="784254"/>
            </a:xfrm>
          </p:grpSpPr>
          <p:sp>
            <p:nvSpPr>
              <p:cNvPr id="14" name="矩形 13"/>
              <p:cNvSpPr/>
              <p:nvPr/>
            </p:nvSpPr>
            <p:spPr>
              <a:xfrm flipH="1">
                <a:off x="2320695" y="442438"/>
                <a:ext cx="8350978" cy="784254"/>
              </a:xfrm>
              <a:prstGeom prst="rect">
                <a:avLst/>
              </a:prstGeom>
              <a:solidFill>
                <a:srgbClr val="9BBB59"/>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p:cNvGrpSpPr/>
              <p:nvPr/>
            </p:nvGrpSpPr>
            <p:grpSpPr>
              <a:xfrm>
                <a:off x="3183097" y="614306"/>
                <a:ext cx="5741363" cy="430384"/>
                <a:chOff x="4037747" y="569913"/>
                <a:chExt cx="5741363" cy="430384"/>
              </a:xfrm>
            </p:grpSpPr>
            <p:sp>
              <p:nvSpPr>
                <p:cNvPr id="16" name="矩形 15"/>
                <p:cNvSpPr/>
                <p:nvPr/>
              </p:nvSpPr>
              <p:spPr>
                <a:xfrm>
                  <a:off x="5336140" y="578870"/>
                  <a:ext cx="4442970" cy="421427"/>
                </a:xfrm>
                <a:prstGeom prst="rect">
                  <a:avLst/>
                </a:prstGeom>
                <a:noFill/>
                <a:ln w="9525">
                  <a:noFill/>
                  <a:miter/>
                </a:ln>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eaLnBrk="1" hangingPunct="1">
                    <a:buNone/>
                  </a:pPr>
                  <a:r>
                    <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rPr>
                    <a:t>评价</a:t>
                  </a:r>
                  <a:r>
                    <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rPr>
                    <a:t>考核</a:t>
                  </a:r>
                  <a:endPar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endParaRPr>
                </a:p>
              </p:txBody>
            </p:sp>
            <p:grpSp>
              <p:nvGrpSpPr>
                <p:cNvPr id="17" name="组合 16"/>
                <p:cNvGrpSpPr/>
                <p:nvPr/>
              </p:nvGrpSpPr>
              <p:grpSpPr>
                <a:xfrm>
                  <a:off x="4037747" y="569913"/>
                  <a:ext cx="263526" cy="395288"/>
                  <a:chOff x="-815800" y="0"/>
                  <a:chExt cx="213757" cy="427512"/>
                </a:xfrm>
              </p:grpSpPr>
              <p:sp>
                <p:nvSpPr>
                  <p:cNvPr id="18" name="直接连接符 17"/>
                  <p:cNvSpPr/>
                  <p:nvPr/>
                </p:nvSpPr>
                <p:spPr>
                  <a:xfrm>
                    <a:off x="-815800" y="0"/>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直接连接符 18"/>
                  <p:cNvSpPr/>
                  <p:nvPr/>
                </p:nvSpPr>
                <p:spPr>
                  <a:xfrm flipH="1">
                    <a:off x="-815799" y="213756"/>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grpSp>
          <p:nvGrpSpPr>
            <p:cNvPr id="11" name="组合 10"/>
            <p:cNvGrpSpPr/>
            <p:nvPr/>
          </p:nvGrpSpPr>
          <p:grpSpPr>
            <a:xfrm>
              <a:off x="971997" y="2179710"/>
              <a:ext cx="2121586" cy="1983303"/>
              <a:chOff x="2215144" y="1032180"/>
              <a:chExt cx="1120898" cy="824468"/>
            </a:xfrm>
          </p:grpSpPr>
          <p:sp>
            <p:nvSpPr>
              <p:cNvPr id="12" name="平行四边形 11"/>
              <p:cNvSpPr/>
              <p:nvPr/>
            </p:nvSpPr>
            <p:spPr>
              <a:xfrm>
                <a:off x="2215144" y="1032180"/>
                <a:ext cx="1120898" cy="824468"/>
              </a:xfrm>
              <a:prstGeom prst="parallelogram">
                <a:avLst>
                  <a:gd name="adj" fmla="val 0"/>
                </a:avLst>
              </a:prstGeom>
              <a:solidFill>
                <a:srgbClr val="0081C5"/>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latin typeface="Impact" panose="020B0806030902050204" pitchFamily="34" charset="0"/>
                </a:endParaRPr>
              </a:p>
            </p:txBody>
          </p:sp>
          <p:sp>
            <p:nvSpPr>
              <p:cNvPr id="13" name="文本框 9"/>
              <p:cNvSpPr txBox="1"/>
              <p:nvPr/>
            </p:nvSpPr>
            <p:spPr>
              <a:xfrm>
                <a:off x="2245058" y="1132769"/>
                <a:ext cx="1066799" cy="5917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a:solidFill>
                      <a:schemeClr val="bg1"/>
                    </a:solidFill>
                    <a:latin typeface="华文行楷" panose="02010800040101010101" pitchFamily="2" charset="-122"/>
                    <a:ea typeface="华文行楷" panose="02010800040101010101" pitchFamily="2" charset="-122"/>
                  </a:rPr>
                  <a:t>贰</a:t>
                </a:r>
                <a:endParaRPr lang="zh-CN" altLang="en-US" sz="6600" b="1" dirty="0">
                  <a:solidFill>
                    <a:schemeClr val="bg1"/>
                  </a:solidFill>
                  <a:latin typeface="华文行楷" panose="02010800040101010101" pitchFamily="2" charset="-122"/>
                  <a:ea typeface="华文行楷" panose="02010800040101010101" pitchFamily="2" charset="-122"/>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100" name="文本框 99"/>
          <p:cNvSpPr txBox="1"/>
          <p:nvPr/>
        </p:nvSpPr>
        <p:spPr>
          <a:xfrm>
            <a:off x="594995" y="1122680"/>
            <a:ext cx="5626100" cy="5704840"/>
          </a:xfrm>
          <a:prstGeom prst="rect">
            <a:avLst/>
          </a:prstGeom>
          <a:noFill/>
          <a:ln w="9525">
            <a:noFill/>
          </a:ln>
        </p:spPr>
        <p:txBody>
          <a:bodyPr>
            <a:noAutofit/>
          </a:bodyPr>
          <a:p>
            <a:pPr indent="266700" algn="ctr"/>
            <a:r>
              <a:rPr lang="zh-CN" sz="3600" b="0">
                <a:solidFill>
                  <a:srgbClr val="000000"/>
                </a:solidFill>
                <a:latin typeface="Times New Roman" panose="02020603050405020304" pitchFamily="18" charset="0"/>
                <a:ea typeface="黑体" panose="02010609060101010101" charset="-122"/>
              </a:rPr>
              <a:t>评价考核</a:t>
            </a:r>
            <a:endParaRPr lang="zh-CN" sz="3600" b="0">
              <a:solidFill>
                <a:srgbClr val="000000"/>
              </a:solidFill>
              <a:latin typeface="Times New Roman" panose="02020603050405020304" pitchFamily="18" charset="0"/>
              <a:ea typeface="黑体" panose="02010609060101010101" charset="-122"/>
            </a:endParaRPr>
          </a:p>
          <a:p>
            <a:pPr indent="266700"/>
            <a:endParaRPr lang="zh-CN" sz="1800" b="1">
              <a:solidFill>
                <a:srgbClr val="000000"/>
              </a:solidFill>
              <a:latin typeface="Times New Roman" panose="02020603050405020304" pitchFamily="18" charset="0"/>
              <a:ea typeface="仿宋_GB2312" panose="02010609030101010101" pitchFamily="49" charset="-122"/>
            </a:endParaRPr>
          </a:p>
          <a:p>
            <a:pPr indent="266700">
              <a:lnSpc>
                <a:spcPct val="100000"/>
              </a:lnSpc>
              <a:spcBef>
                <a:spcPts val="200"/>
              </a:spcBef>
              <a:spcAft>
                <a:spcPts val="0"/>
              </a:spcAft>
            </a:pPr>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第二十一条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省科技厅会同省财政厅等部门按照</a:t>
            </a:r>
            <a:r>
              <a:rPr lang="zh-CN" sz="2000" b="1">
                <a:solidFill>
                  <a:srgbClr val="C00000"/>
                </a:solidFill>
                <a:latin typeface="仿宋" panose="02010609060101010101" pitchFamily="49" charset="-122"/>
                <a:ea typeface="仿宋" panose="02010609060101010101" pitchFamily="49" charset="-122"/>
                <a:cs typeface="仿宋" panose="02010609060101010101" pitchFamily="49" charset="-122"/>
              </a:rPr>
              <a:t>分类考核、分步实施</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的原则，组织开展科研设施和仪器开放共享评价考核工作。</a:t>
            </a:r>
            <a:endPar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266700">
              <a:lnSpc>
                <a:spcPct val="100000"/>
              </a:lnSpc>
              <a:spcBef>
                <a:spcPts val="200"/>
              </a:spcBef>
              <a:spcAft>
                <a:spcPts val="0"/>
              </a:spcAft>
            </a:pPr>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第二十二条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评价考核指标包括组织管理情况、运行使用情况、开放共享情况三个部分。</a:t>
            </a:r>
            <a:endPar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266700">
              <a:lnSpc>
                <a:spcPct val="100000"/>
              </a:lnSpc>
              <a:spcBef>
                <a:spcPts val="200"/>
              </a:spcBef>
              <a:spcAft>
                <a:spcPts val="0"/>
              </a:spcAft>
            </a:pPr>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第二十三条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评价考核结果分为优秀、良好、合格、较差四档，具体考核工作委托第三方专业机构负责。</a:t>
            </a:r>
            <a:r>
              <a:rPr lang="zh-CN" sz="2000" b="1">
                <a:solidFill>
                  <a:srgbClr val="C00000"/>
                </a:solidFill>
                <a:latin typeface="仿宋" panose="02010609060101010101" pitchFamily="49" charset="-122"/>
                <a:ea typeface="仿宋" panose="02010609060101010101" pitchFamily="49" charset="-122"/>
                <a:cs typeface="仿宋" panose="02010609060101010101" pitchFamily="49" charset="-122"/>
              </a:rPr>
              <a:t>评价考核结果公开发布。</a:t>
            </a:r>
            <a:endPar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266700">
              <a:lnSpc>
                <a:spcPct val="100000"/>
              </a:lnSpc>
              <a:spcBef>
                <a:spcPts val="200"/>
              </a:spcBef>
              <a:spcAft>
                <a:spcPts val="0"/>
              </a:spcAft>
            </a:pPr>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第二十四条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强化评价考核结果运用。</a:t>
            </a:r>
            <a:r>
              <a:rPr lang="zh-CN" sz="2000" b="1">
                <a:solidFill>
                  <a:srgbClr val="C00000"/>
                </a:solidFill>
                <a:latin typeface="仿宋" panose="02010609060101010101" pitchFamily="49" charset="-122"/>
                <a:ea typeface="仿宋" panose="02010609060101010101" pitchFamily="49" charset="-122"/>
                <a:cs typeface="仿宋" panose="02010609060101010101" pitchFamily="49" charset="-122"/>
              </a:rPr>
              <a:t>管理单位评价考核结果与开放共享财政奖补挂钩</a:t>
            </a:r>
            <a:r>
              <a:rPr lang="zh-CN" sz="2000" b="0">
                <a:solidFill>
                  <a:srgbClr val="FF0000"/>
                </a:solidFill>
                <a:latin typeface="仿宋" panose="02010609060101010101" pitchFamily="49" charset="-122"/>
                <a:ea typeface="仿宋" panose="02010609060101010101" pitchFamily="49" charset="-122"/>
                <a:cs typeface="仿宋" panose="02010609060101010101" pitchFamily="49" charset="-122"/>
              </a:rPr>
              <a:t>，</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同时作为科研仪器购置审核、管理单位下一年度分级分类考核、</a:t>
            </a:r>
            <a:r>
              <a:rPr lang="zh-CN" sz="2000" b="1">
                <a:solidFill>
                  <a:srgbClr val="C00000"/>
                </a:solidFill>
                <a:latin typeface="仿宋" panose="02010609060101010101" pitchFamily="49" charset="-122"/>
                <a:ea typeface="仿宋" panose="02010609060101010101" pitchFamily="49" charset="-122"/>
                <a:cs typeface="仿宋" panose="02010609060101010101" pitchFamily="49" charset="-122"/>
              </a:rPr>
              <a:t>科技创新平台（基地）建设</a:t>
            </a:r>
            <a:r>
              <a:rPr lang="zh-CN" sz="2000" b="0">
                <a:solidFill>
                  <a:srgbClr val="C00000"/>
                </a:solidFill>
                <a:latin typeface="仿宋" panose="02010609060101010101" pitchFamily="49" charset="-122"/>
                <a:ea typeface="仿宋" panose="02010609060101010101" pitchFamily="49" charset="-122"/>
                <a:cs typeface="仿宋" panose="02010609060101010101" pitchFamily="49" charset="-122"/>
              </a:rPr>
              <a:t>的重要依据。</a:t>
            </a:r>
            <a:r>
              <a:rPr lang="zh-CN" sz="2000" b="1">
                <a:solidFill>
                  <a:srgbClr val="C00000"/>
                </a:solidFill>
                <a:latin typeface="仿宋" panose="02010609060101010101" pitchFamily="49" charset="-122"/>
                <a:ea typeface="仿宋" panose="02010609060101010101" pitchFamily="49" charset="-122"/>
                <a:cs typeface="仿宋" panose="02010609060101010101" pitchFamily="49" charset="-122"/>
              </a:rPr>
              <a:t>对考核结果为较差的单位限期一年整改，整改完成后方可参加下一年度评价考核</a:t>
            </a:r>
            <a:r>
              <a:rPr lang="zh-CN" sz="2000" b="1">
                <a:solidFill>
                  <a:srgbClr val="FF0000"/>
                </a:solidFill>
                <a:latin typeface="仿宋" panose="02010609060101010101" pitchFamily="49" charset="-122"/>
                <a:ea typeface="仿宋" panose="02010609060101010101" pitchFamily="49" charset="-122"/>
                <a:cs typeface="仿宋" panose="02010609060101010101" pitchFamily="49" charset="-122"/>
              </a:rPr>
              <a:t>，</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并视情节采取在申报科技创新计划项目时限制新购置科研仪器等措施予以约束。</a:t>
            </a:r>
            <a:endParaRPr lang="zh-CN" altLang="en-US" sz="2000" b="0">
              <a:solidFill>
                <a:srgbClr val="000000"/>
              </a:solidFill>
              <a:latin typeface="仿宋" panose="02010609060101010101" pitchFamily="49" charset="-122"/>
              <a:ea typeface="仿宋" panose="02010609060101010101" pitchFamily="49" charset="-122"/>
              <a:cs typeface="仿宋" panose="02010609060101010101" pitchFamily="49" charset="-122"/>
            </a:endParaRPr>
          </a:p>
        </p:txBody>
      </p:sp>
      <p:pic>
        <p:nvPicPr>
          <p:cNvPr id="5" name="图片 4" descr="微信截图_20230823084434"/>
          <p:cNvPicPr>
            <a:picLocks noChangeAspect="1"/>
          </p:cNvPicPr>
          <p:nvPr>
            <p:custDataLst>
              <p:tags r:id="rId3"/>
            </p:custDataLst>
          </p:nvPr>
        </p:nvPicPr>
        <p:blipFill>
          <a:blip r:embed="rId4"/>
          <a:stretch>
            <a:fillRect/>
          </a:stretch>
        </p:blipFill>
        <p:spPr>
          <a:xfrm>
            <a:off x="8010525" y="931545"/>
            <a:ext cx="4670425" cy="6045200"/>
          </a:xfrm>
          <a:prstGeom prst="rect">
            <a:avLst/>
          </a:prstGeom>
        </p:spPr>
      </p:pic>
      <p:sp>
        <p:nvSpPr>
          <p:cNvPr id="4" name="文本框 3"/>
          <p:cNvSpPr txBox="1"/>
          <p:nvPr/>
        </p:nvSpPr>
        <p:spPr>
          <a:xfrm>
            <a:off x="7002780" y="1031240"/>
            <a:ext cx="635000" cy="6044565"/>
          </a:xfrm>
          <a:prstGeom prst="rect">
            <a:avLst/>
          </a:prstGeom>
          <a:noFill/>
        </p:spPr>
        <p:txBody>
          <a:bodyPr vert="eaVert" wrap="square" rtlCol="0">
            <a:noAutofit/>
          </a:bodyPr>
          <a:p>
            <a:r>
              <a:rPr lang="zh-CN" sz="2200" b="1">
                <a:solidFill>
                  <a:srgbClr val="C00000"/>
                </a:solidFill>
                <a:latin typeface="Times New Roman" panose="02020603050405020304" pitchFamily="18" charset="0"/>
                <a:ea typeface="宋体" panose="02010600030101010101" pitchFamily="2" charset="-122"/>
                <a:sym typeface="+mn-ea"/>
              </a:rPr>
              <a:t>明确工作原则、考核目的、考核指标、考核结果</a:t>
            </a:r>
            <a:endParaRPr lang="zh-CN" altLang="en-US" sz="2200" b="1">
              <a:solidFill>
                <a:srgbClr val="000000"/>
              </a:solidFill>
              <a:latin typeface="Times New Roman" panose="02020603050405020304" pitchFamily="18" charset="0"/>
              <a:ea typeface="宋体" panose="02010600030101010101" pitchFamily="2" charset="-122"/>
            </a:endParaRPr>
          </a:p>
          <a:p>
            <a:endParaRPr lang="zh-CN" altLang="en-US" sz="2200" b="1"/>
          </a:p>
        </p:txBody>
      </p:sp>
      <p:sp>
        <p:nvSpPr>
          <p:cNvPr id="6" name="左箭头 5"/>
          <p:cNvSpPr/>
          <p:nvPr/>
        </p:nvSpPr>
        <p:spPr>
          <a:xfrm>
            <a:off x="6354445" y="3642995"/>
            <a:ext cx="431800" cy="719455"/>
          </a:xfrm>
          <a:prstGeom prst="leftArrow">
            <a:avLst/>
          </a:prstGeom>
          <a:solidFill>
            <a:schemeClr val="accent2"/>
          </a:solidFill>
          <a:ln>
            <a:noFill/>
          </a:ln>
        </p:spPr>
        <p:txBody>
          <a:bodyPr vert="horz" wrap="square" lIns="90000" tIns="46800" rIns="90000" bIns="46800" numCol="1" anchor="t" anchorCtr="0" compatLnSpc="1">
            <a:normAutofit fontScale="5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10" name="文本框 9"/>
          <p:cNvSpPr txBox="1"/>
          <p:nvPr>
            <p:custDataLst>
              <p:tags r:id="rId5"/>
            </p:custDataLst>
          </p:nvPr>
        </p:nvSpPr>
        <p:spPr>
          <a:xfrm>
            <a:off x="350290" y="266636"/>
            <a:ext cx="2592288" cy="646331"/>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评价考核</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
          <p:cNvPicPr>
            <a:picLocks noChangeAspect="1"/>
          </p:cNvPicPr>
          <p:nvPr/>
        </p:nvPicPr>
        <p:blipFill>
          <a:blip r:embed="rId1"/>
          <a:stretch>
            <a:fillRect/>
          </a:stretch>
        </p:blipFill>
        <p:spPr>
          <a:xfrm>
            <a:off x="6642735" y="187325"/>
            <a:ext cx="5816600" cy="7359015"/>
          </a:xfrm>
          <a:prstGeom prst="rect">
            <a:avLst/>
          </a:prstGeom>
        </p:spPr>
      </p:pic>
      <p:grpSp>
        <p:nvGrpSpPr>
          <p:cNvPr id="2" name="组合 1"/>
          <p:cNvGrpSpPr/>
          <p:nvPr/>
        </p:nvGrpSpPr>
        <p:grpSpPr>
          <a:xfrm>
            <a:off x="0" y="7150437"/>
            <a:ext cx="13771562" cy="720080"/>
            <a:chOff x="0" y="7171580"/>
            <a:chExt cx="13771562" cy="720080"/>
          </a:xfrm>
        </p:grpSpPr>
        <p:pic>
          <p:nvPicPr>
            <p:cNvPr id="24" name="图片 23"/>
            <p:cNvPicPr/>
            <p:nvPr/>
          </p:nvPicPr>
          <p:blipFill>
            <a:blip r:embed="rId2"/>
            <a:stretch>
              <a:fillRect/>
            </a:stretch>
          </p:blipFill>
          <p:spPr>
            <a:xfrm flipV="1">
              <a:off x="0" y="7171580"/>
              <a:ext cx="13771562" cy="720080"/>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2"/>
          <a:stretch>
            <a:fillRect/>
          </a:stretch>
        </p:blipFill>
        <p:spPr>
          <a:xfrm flipV="1">
            <a:off x="53250" y="981139"/>
            <a:ext cx="3186369" cy="38384"/>
          </a:xfrm>
          <a:prstGeom prst="rect">
            <a:avLst/>
          </a:prstGeom>
        </p:spPr>
      </p:pic>
      <p:sp>
        <p:nvSpPr>
          <p:cNvPr id="3" name="矩形 2"/>
          <p:cNvSpPr/>
          <p:nvPr/>
        </p:nvSpPr>
        <p:spPr>
          <a:xfrm>
            <a:off x="729333" y="1338932"/>
            <a:ext cx="4750101" cy="2246769"/>
          </a:xfrm>
          <a:prstGeom prst="rect">
            <a:avLst/>
          </a:prstGeom>
        </p:spPr>
        <p:txBody>
          <a:bodyPr wrap="square">
            <a:spAutoFit/>
          </a:bodyPr>
          <a:lstStyle/>
          <a:p>
            <a:r>
              <a:rPr lang="zh-CN" altLang="zh-CN" sz="2800" kern="100" dirty="0">
                <a:latin typeface="华文中宋" panose="02010600040101010101" pitchFamily="2" charset="-122"/>
                <a:ea typeface="华文中宋" panose="02010600040101010101" pitchFamily="2" charset="-122"/>
                <a:cs typeface="Times New Roman" panose="02020603050405020304" pitchFamily="18" charset="0"/>
              </a:rPr>
              <a:t>参照科技部的考核指标体系，结合我省实际，在前期广泛征求意见的基础上，形成了</a:t>
            </a:r>
            <a:r>
              <a:rPr lang="zh-CN" altLang="zh-CN" sz="2800" kern="100" dirty="0">
                <a:solidFill>
                  <a:srgbClr val="C00000"/>
                </a:solidFill>
                <a:latin typeface="华文中宋" panose="02010600040101010101" pitchFamily="2" charset="-122"/>
                <a:ea typeface="华文中宋" panose="02010600040101010101" pitchFamily="2" charset="-122"/>
                <a:cs typeface="Times New Roman" panose="02020603050405020304" pitchFamily="18" charset="0"/>
              </a:rPr>
              <a:t>湖南省科研设施和仪器开放共享评价考核指标体系</a:t>
            </a:r>
            <a:endParaRPr lang="zh-CN" altLang="en-US" dirty="0">
              <a:solidFill>
                <a:srgbClr val="C00000"/>
              </a:solidFill>
              <a:latin typeface="华文中宋" panose="02010600040101010101" pitchFamily="2" charset="-122"/>
              <a:ea typeface="华文中宋" panose="02010600040101010101" pitchFamily="2" charset="-122"/>
            </a:endParaRPr>
          </a:p>
        </p:txBody>
      </p:sp>
      <p:sp>
        <p:nvSpPr>
          <p:cNvPr id="11" name="文本框 10"/>
          <p:cNvSpPr txBox="1"/>
          <p:nvPr/>
        </p:nvSpPr>
        <p:spPr>
          <a:xfrm>
            <a:off x="350290" y="266636"/>
            <a:ext cx="2592288" cy="646331"/>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评价考核</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7" name="矩形 6"/>
          <p:cNvSpPr/>
          <p:nvPr/>
        </p:nvSpPr>
        <p:spPr>
          <a:xfrm>
            <a:off x="7722870" y="690880"/>
            <a:ext cx="1696720" cy="6660515"/>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sp>
        <p:nvSpPr>
          <p:cNvPr id="8" name="文本框 7"/>
          <p:cNvSpPr txBox="1"/>
          <p:nvPr/>
        </p:nvSpPr>
        <p:spPr>
          <a:xfrm>
            <a:off x="793386" y="4132724"/>
            <a:ext cx="4478703" cy="1338828"/>
          </a:xfrm>
          <a:prstGeom prst="rect">
            <a:avLst/>
          </a:prstGeom>
          <a:noFill/>
        </p:spPr>
        <p:txBody>
          <a:bodyPr wrap="square" rtlCol="0">
            <a:spAutoFit/>
          </a:bodyPr>
          <a:lstStyle/>
          <a:p>
            <a:r>
              <a:rPr lang="zh-CN" altLang="en-US" dirty="0"/>
              <a:t>从</a:t>
            </a:r>
            <a:r>
              <a:rPr lang="en-US" altLang="zh-CN" dirty="0"/>
              <a:t>3</a:t>
            </a:r>
            <a:r>
              <a:rPr lang="zh-CN" altLang="en-US" dirty="0"/>
              <a:t>个一级指标，</a:t>
            </a:r>
            <a:r>
              <a:rPr lang="en-US" altLang="zh-CN" dirty="0"/>
              <a:t>9</a:t>
            </a:r>
            <a:r>
              <a:rPr lang="zh-CN" altLang="en-US" dirty="0"/>
              <a:t>个二级指标来考核管理单位开放共享成效</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9209330" y="2021623"/>
            <a:ext cx="2932568" cy="440663"/>
          </a:xfrm>
          <a:prstGeom prst="rect">
            <a:avLst/>
          </a:prstGeom>
          <a:noFill/>
        </p:spPr>
        <p:txBody>
          <a:bodyPr wrap="square" lIns="0" tIns="0" rIns="0" bIns="0" rtlCol="0" anchor="b" anchorCtr="0">
            <a:noAutofit/>
          </a:bodyPr>
          <a:lstStyle/>
          <a:p>
            <a:pPr>
              <a:spcBef>
                <a:spcPct val="0"/>
              </a:spcBef>
              <a:spcAft>
                <a:spcPct val="0"/>
              </a:spcAft>
            </a:pPr>
            <a:r>
              <a:rPr lang="zh-CN" altLang="en-US" sz="2000" b="1">
                <a:solidFill>
                  <a:schemeClr val="accent1"/>
                </a:solidFill>
                <a:latin typeface="+mn-ea"/>
                <a:cs typeface="+mn-ea"/>
              </a:rPr>
              <a:t>是否有？是否完善？</a:t>
            </a:r>
            <a:endParaRPr lang="zh-CN" altLang="en-US" sz="2000" b="1">
              <a:solidFill>
                <a:schemeClr val="accent1"/>
              </a:solidFill>
              <a:latin typeface="+mn-ea"/>
              <a:cs typeface="+mn-ea"/>
            </a:endParaRPr>
          </a:p>
        </p:txBody>
      </p:sp>
      <p:sp>
        <p:nvSpPr>
          <p:cNvPr id="30" name="任意多边形 29"/>
          <p:cNvSpPr/>
          <p:nvPr>
            <p:custDataLst>
              <p:tags r:id="rId2"/>
            </p:custDataLst>
          </p:nvPr>
        </p:nvSpPr>
        <p:spPr>
          <a:xfrm>
            <a:off x="5166924" y="2783832"/>
            <a:ext cx="630090" cy="2214887"/>
          </a:xfrm>
          <a:custGeom>
            <a:avLst/>
            <a:gdLst>
              <a:gd name="connsiteX0" fmla="*/ 0 w 757"/>
              <a:gd name="connsiteY0" fmla="*/ 0 h 2661"/>
              <a:gd name="connsiteX1" fmla="*/ 757 w 757"/>
              <a:gd name="connsiteY1" fmla="*/ 149 h 2661"/>
              <a:gd name="connsiteX2" fmla="*/ 749 w 757"/>
              <a:gd name="connsiteY2" fmla="*/ 2453 h 2661"/>
              <a:gd name="connsiteX3" fmla="*/ 17 w 757"/>
              <a:gd name="connsiteY3" fmla="*/ 2661 h 2661"/>
              <a:gd name="connsiteX4" fmla="*/ 0 w 757"/>
              <a:gd name="connsiteY4" fmla="*/ 0 h 2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 h="2661">
                <a:moveTo>
                  <a:pt x="0" y="0"/>
                </a:moveTo>
                <a:lnTo>
                  <a:pt x="757" y="149"/>
                </a:lnTo>
                <a:lnTo>
                  <a:pt x="749" y="2453"/>
                </a:lnTo>
                <a:lnTo>
                  <a:pt x="17" y="2661"/>
                </a:lnTo>
                <a:lnTo>
                  <a:pt x="0" y="0"/>
                </a:lnTo>
                <a:close/>
              </a:path>
            </a:pathLst>
          </a:cu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chemeClr val="accent1">
                    <a:lumMod val="5000"/>
                    <a:lumOff val="95000"/>
                  </a:schemeClr>
                </a:gs>
                <a:gs pos="0">
                  <a:schemeClr val="accent1">
                    <a:lumMod val="45000"/>
                    <a:lumOff val="55000"/>
                  </a:schemeClr>
                </a:gs>
                <a:gs pos="100000">
                  <a:schemeClr val="bg1"/>
                </a:gs>
                <a:gs pos="71000">
                  <a:schemeClr val="accent1">
                    <a:lumMod val="30000"/>
                    <a:lumOff val="70000"/>
                  </a:schemeClr>
                </a:gs>
              </a:gsLst>
              <a:lin ang="16200000" scaled="0"/>
            </a:gradFill>
          </a:ln>
          <a:effectLst>
            <a:outerShdw blurRad="254000" dist="152400" dir="540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b="1">
                <a:solidFill>
                  <a:srgbClr val="FFFFFF"/>
                </a:solidFill>
                <a:latin typeface="+mn-ea"/>
                <a:cs typeface="+mn-ea"/>
                <a:sym typeface="+mn-ea"/>
              </a:rPr>
              <a:t>信</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息</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维</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护</a:t>
            </a:r>
            <a:endParaRPr lang="zh-CN" altLang="en-US" b="1">
              <a:solidFill>
                <a:srgbClr val="FFFFFF"/>
              </a:solidFill>
              <a:latin typeface="+mn-ea"/>
              <a:cs typeface="+mn-ea"/>
              <a:sym typeface="+mn-ea"/>
            </a:endParaRPr>
          </a:p>
        </p:txBody>
      </p:sp>
      <p:sp>
        <p:nvSpPr>
          <p:cNvPr id="31" name="任意多边形 30"/>
          <p:cNvSpPr/>
          <p:nvPr>
            <p:custDataLst>
              <p:tags r:id="rId3"/>
            </p:custDataLst>
          </p:nvPr>
        </p:nvSpPr>
        <p:spPr>
          <a:xfrm>
            <a:off x="6161584" y="2202851"/>
            <a:ext cx="914755" cy="3376851"/>
          </a:xfrm>
          <a:custGeom>
            <a:avLst/>
            <a:gdLst>
              <a:gd name="connsiteX0" fmla="*/ 0 w 1099"/>
              <a:gd name="connsiteY0" fmla="*/ 0 h 4057"/>
              <a:gd name="connsiteX1" fmla="*/ 1099 w 1099"/>
              <a:gd name="connsiteY1" fmla="*/ 418 h 4057"/>
              <a:gd name="connsiteX2" fmla="*/ 1099 w 1099"/>
              <a:gd name="connsiteY2" fmla="*/ 3626 h 4057"/>
              <a:gd name="connsiteX3" fmla="*/ 0 w 1099"/>
              <a:gd name="connsiteY3" fmla="*/ 4057 h 4057"/>
              <a:gd name="connsiteX4" fmla="*/ 0 w 1099"/>
              <a:gd name="connsiteY4" fmla="*/ 0 h 4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 h="4057">
                <a:moveTo>
                  <a:pt x="0" y="0"/>
                </a:moveTo>
                <a:lnTo>
                  <a:pt x="1099" y="418"/>
                </a:lnTo>
                <a:lnTo>
                  <a:pt x="1099" y="3626"/>
                </a:lnTo>
                <a:lnTo>
                  <a:pt x="0" y="4057"/>
                </a:lnTo>
                <a:lnTo>
                  <a:pt x="0" y="0"/>
                </a:lnTo>
                <a:close/>
              </a:path>
            </a:pathLst>
          </a:custGeom>
          <a:gradFill>
            <a:gsLst>
              <a:gs pos="54000">
                <a:schemeClr val="accent4"/>
              </a:gs>
              <a:gs pos="0">
                <a:schemeClr val="accent4">
                  <a:lumMod val="60000"/>
                  <a:lumOff val="40000"/>
                </a:schemeClr>
              </a:gs>
              <a:gs pos="100000">
                <a:schemeClr val="accent4">
                  <a:lumMod val="60000"/>
                  <a:lumOff val="40000"/>
                </a:schemeClr>
              </a:gs>
            </a:gsLst>
            <a:lin ang="5400000" scaled="0"/>
          </a:gradFill>
          <a:ln>
            <a:gradFill>
              <a:gsLst>
                <a:gs pos="32000">
                  <a:schemeClr val="accent1">
                    <a:lumMod val="5000"/>
                    <a:lumOff val="95000"/>
                  </a:schemeClr>
                </a:gs>
                <a:gs pos="0">
                  <a:schemeClr val="accent4">
                    <a:lumMod val="20000"/>
                    <a:lumOff val="80000"/>
                  </a:schemeClr>
                </a:gs>
                <a:gs pos="100000">
                  <a:schemeClr val="bg1"/>
                </a:gs>
                <a:gs pos="71000">
                  <a:schemeClr val="accent4">
                    <a:lumMod val="20000"/>
                    <a:lumOff val="80000"/>
                  </a:schemeClr>
                </a:gs>
              </a:gsLst>
              <a:lin ang="16200000" scaled="1"/>
            </a:gradFill>
          </a:ln>
          <a:effectLst>
            <a:outerShdw blurRad="254000" dist="152400" dir="5400000" algn="t"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b="1">
                <a:solidFill>
                  <a:srgbClr val="FFFFFF"/>
                </a:solidFill>
                <a:latin typeface="+mn-ea"/>
                <a:cs typeface="+mn-ea"/>
                <a:sym typeface="+mn-ea"/>
              </a:rPr>
              <a:t>团</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队</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建</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设</a:t>
            </a:r>
            <a:endParaRPr lang="zh-CN" altLang="en-US" b="1">
              <a:solidFill>
                <a:srgbClr val="FFFFFF"/>
              </a:solidFill>
              <a:latin typeface="+mn-ea"/>
              <a:cs typeface="+mn-ea"/>
              <a:sym typeface="+mn-ea"/>
            </a:endParaRPr>
          </a:p>
        </p:txBody>
      </p:sp>
      <p:sp>
        <p:nvSpPr>
          <p:cNvPr id="33" name="任意多边形 32"/>
          <p:cNvSpPr/>
          <p:nvPr>
            <p:custDataLst>
              <p:tags r:id="rId4"/>
            </p:custDataLst>
          </p:nvPr>
        </p:nvSpPr>
        <p:spPr>
          <a:xfrm>
            <a:off x="7418435" y="1777519"/>
            <a:ext cx="1034613" cy="4064373"/>
          </a:xfrm>
          <a:custGeom>
            <a:avLst/>
            <a:gdLst>
              <a:gd name="connsiteX0" fmla="*/ 15 w 1243"/>
              <a:gd name="connsiteY0" fmla="*/ 0 h 4883"/>
              <a:gd name="connsiteX1" fmla="*/ 1232 w 1243"/>
              <a:gd name="connsiteY1" fmla="*/ 712 h 4883"/>
              <a:gd name="connsiteX2" fmla="*/ 1243 w 1243"/>
              <a:gd name="connsiteY2" fmla="*/ 4288 h 4883"/>
              <a:gd name="connsiteX3" fmla="*/ 0 w 1243"/>
              <a:gd name="connsiteY3" fmla="*/ 4883 h 4883"/>
              <a:gd name="connsiteX4" fmla="*/ 15 w 1243"/>
              <a:gd name="connsiteY4" fmla="*/ 0 h 4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 h="4883">
                <a:moveTo>
                  <a:pt x="15" y="0"/>
                </a:moveTo>
                <a:lnTo>
                  <a:pt x="1232" y="712"/>
                </a:lnTo>
                <a:lnTo>
                  <a:pt x="1243" y="4288"/>
                </a:lnTo>
                <a:lnTo>
                  <a:pt x="0" y="4883"/>
                </a:lnTo>
                <a:lnTo>
                  <a:pt x="15" y="0"/>
                </a:lnTo>
                <a:close/>
              </a:path>
            </a:pathLst>
          </a:cu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chemeClr val="accent1">
                    <a:lumMod val="5000"/>
                    <a:lumOff val="95000"/>
                  </a:schemeClr>
                </a:gs>
                <a:gs pos="0">
                  <a:schemeClr val="accent1">
                    <a:lumMod val="45000"/>
                    <a:lumOff val="55000"/>
                  </a:schemeClr>
                </a:gs>
                <a:gs pos="100000">
                  <a:schemeClr val="bg1"/>
                </a:gs>
                <a:gs pos="71000">
                  <a:schemeClr val="accent1">
                    <a:lumMod val="30000"/>
                    <a:lumOff val="70000"/>
                  </a:schemeClr>
                </a:gs>
              </a:gsLst>
              <a:lin ang="16200000" scaled="0"/>
            </a:gradFill>
          </a:ln>
          <a:effectLst>
            <a:outerShdw blurRad="254000" dist="152400" dir="540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b="1">
                <a:solidFill>
                  <a:srgbClr val="FFFFFF"/>
                </a:solidFill>
                <a:latin typeface="+mn-ea"/>
                <a:cs typeface="+mn-ea"/>
                <a:sym typeface="+mn-ea"/>
              </a:rPr>
              <a:t>制</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度</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建</a:t>
            </a:r>
            <a:endParaRPr lang="zh-CN" altLang="en-US" b="1">
              <a:solidFill>
                <a:srgbClr val="FFFFFF"/>
              </a:solidFill>
              <a:latin typeface="+mn-ea"/>
              <a:cs typeface="+mn-ea"/>
              <a:sym typeface="+mn-ea"/>
            </a:endParaRPr>
          </a:p>
          <a:p>
            <a:pPr lvl="0" algn="ctr">
              <a:spcBef>
                <a:spcPct val="0"/>
              </a:spcBef>
              <a:spcAft>
                <a:spcPct val="0"/>
              </a:spcAft>
              <a:buClrTx/>
              <a:buSzTx/>
              <a:buFontTx/>
            </a:pPr>
            <a:r>
              <a:rPr lang="zh-CN" altLang="en-US" b="1">
                <a:solidFill>
                  <a:srgbClr val="FFFFFF"/>
                </a:solidFill>
                <a:latin typeface="+mn-ea"/>
                <a:cs typeface="+mn-ea"/>
                <a:sym typeface="+mn-ea"/>
              </a:rPr>
              <a:t>设</a:t>
            </a:r>
            <a:endParaRPr lang="zh-CN" altLang="en-US" b="1">
              <a:solidFill>
                <a:srgbClr val="FFFFFF"/>
              </a:solidFill>
              <a:latin typeface="+mn-ea"/>
              <a:cs typeface="+mn-ea"/>
              <a:sym typeface="+mn-ea"/>
            </a:endParaRPr>
          </a:p>
        </p:txBody>
      </p:sp>
      <p:sp>
        <p:nvSpPr>
          <p:cNvPr id="16" name="任意多边形 15"/>
          <p:cNvSpPr/>
          <p:nvPr>
            <p:custDataLst>
              <p:tags r:id="rId5"/>
            </p:custDataLst>
          </p:nvPr>
        </p:nvSpPr>
        <p:spPr>
          <a:xfrm>
            <a:off x="1501882" y="4580525"/>
            <a:ext cx="3416976" cy="351252"/>
          </a:xfrm>
          <a:custGeom>
            <a:avLst/>
            <a:gdLst>
              <a:gd name="connisteX0" fmla="*/ 0 w 2971165"/>
              <a:gd name="connsiteY0" fmla="*/ 0 h 285750"/>
              <a:gd name="connisteX1" fmla="*/ 2684780 w 2971165"/>
              <a:gd name="connsiteY1" fmla="*/ 0 h 285750"/>
              <a:gd name="connisteX2" fmla="*/ 2971165 w 2971165"/>
              <a:gd name="connsiteY2" fmla="*/ 285750 h 285750"/>
            </a:gdLst>
            <a:ahLst/>
            <a:cxnLst>
              <a:cxn ang="0">
                <a:pos x="connisteX0" y="connsiteY0"/>
              </a:cxn>
              <a:cxn ang="0">
                <a:pos x="connisteX1" y="connsiteY1"/>
              </a:cxn>
              <a:cxn ang="0">
                <a:pos x="connisteX2" y="connsiteY2"/>
              </a:cxn>
            </a:cxnLst>
            <a:rect l="l" t="t" r="r" b="b"/>
            <a:pathLst>
              <a:path w="2971165" h="285750">
                <a:moveTo>
                  <a:pt x="0" y="0"/>
                </a:moveTo>
                <a:lnTo>
                  <a:pt x="2684780" y="0"/>
                </a:lnTo>
                <a:lnTo>
                  <a:pt x="2971165" y="285750"/>
                </a:lnTo>
              </a:path>
            </a:pathLst>
          </a:custGeom>
          <a:noFill/>
          <a:ln>
            <a:gradFill>
              <a:gsLst>
                <a:gs pos="100000">
                  <a:srgbClr val="AFC6FF">
                    <a:alpha val="0"/>
                  </a:srgbClr>
                </a:gs>
                <a:gs pos="47000">
                  <a:schemeClr val="accent1">
                    <a:alpha val="70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52500"/>
          </a:bodyPr>
          <a:lstStyle/>
          <a:p>
            <a:pPr lvl="0" algn="ctr">
              <a:buClrTx/>
              <a:buSzTx/>
              <a:buFontTx/>
            </a:pPr>
            <a:endParaRPr lang="zh-CN" altLang="en-US">
              <a:sym typeface="+mn-ea"/>
            </a:endParaRPr>
          </a:p>
        </p:txBody>
      </p:sp>
      <p:sp>
        <p:nvSpPr>
          <p:cNvPr id="24" name="任意多边形 23"/>
          <p:cNvSpPr/>
          <p:nvPr>
            <p:custDataLst>
              <p:tags r:id="rId6"/>
            </p:custDataLst>
          </p:nvPr>
        </p:nvSpPr>
        <p:spPr>
          <a:xfrm>
            <a:off x="8501831" y="2531373"/>
            <a:ext cx="3751408" cy="665049"/>
          </a:xfrm>
          <a:custGeom>
            <a:avLst/>
            <a:gdLst>
              <a:gd name="connsiteX0" fmla="*/ 0 w 4507"/>
              <a:gd name="connsiteY0" fmla="*/ 799 h 799"/>
              <a:gd name="connsiteX1" fmla="*/ 820 w 4507"/>
              <a:gd name="connsiteY1" fmla="*/ 0 h 799"/>
              <a:gd name="connsiteX2" fmla="*/ 4507 w 4507"/>
              <a:gd name="connsiteY2" fmla="*/ 0 h 799"/>
            </a:gdLst>
            <a:ahLst/>
            <a:cxnLst>
              <a:cxn ang="0">
                <a:pos x="connsiteX0" y="connsiteY0"/>
              </a:cxn>
              <a:cxn ang="0">
                <a:pos x="connsiteX1" y="connsiteY1"/>
              </a:cxn>
              <a:cxn ang="0">
                <a:pos x="connsiteX2" y="connsiteY2"/>
              </a:cxn>
            </a:cxnLst>
            <a:rect l="l" t="t" r="r" b="b"/>
            <a:pathLst>
              <a:path w="4507" h="799">
                <a:moveTo>
                  <a:pt x="0" y="799"/>
                </a:moveTo>
                <a:lnTo>
                  <a:pt x="820" y="0"/>
                </a:lnTo>
                <a:lnTo>
                  <a:pt x="4507" y="0"/>
                </a:lnTo>
              </a:path>
            </a:pathLst>
          </a:custGeom>
          <a:noFill/>
          <a:ln>
            <a:gradFill>
              <a:gsLst>
                <a:gs pos="100000">
                  <a:srgbClr val="AFC6FF">
                    <a:alpha val="0"/>
                  </a:srgbClr>
                </a:gs>
                <a:gs pos="47000">
                  <a:schemeClr val="accent1">
                    <a:alpha val="7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4" name="矩形 3"/>
          <p:cNvSpPr/>
          <p:nvPr>
            <p:custDataLst>
              <p:tags r:id="rId7"/>
            </p:custDataLst>
          </p:nvPr>
        </p:nvSpPr>
        <p:spPr>
          <a:xfrm>
            <a:off x="1697683" y="4109738"/>
            <a:ext cx="2931346" cy="391712"/>
          </a:xfrm>
          <a:prstGeom prst="rect">
            <a:avLst/>
          </a:prstGeom>
          <a:noFill/>
        </p:spPr>
        <p:txBody>
          <a:bodyPr wrap="square" lIns="0" tIns="0" rIns="0" bIns="0" rtlCol="0" anchor="b" anchorCtr="0">
            <a:noAutofit/>
          </a:bodyPr>
          <a:lstStyle/>
          <a:p>
            <a:pPr algn="r">
              <a:spcBef>
                <a:spcPct val="0"/>
              </a:spcBef>
              <a:spcAft>
                <a:spcPct val="0"/>
              </a:spcAft>
            </a:pPr>
            <a:r>
              <a:rPr lang="zh-CN" altLang="en-US" sz="2000" b="1">
                <a:solidFill>
                  <a:schemeClr val="accent1"/>
                </a:solidFill>
                <a:latin typeface="+mn-ea"/>
                <a:cs typeface="+mn-ea"/>
              </a:rPr>
              <a:t>是否及时？</a:t>
            </a:r>
            <a:endParaRPr lang="zh-CN" altLang="en-US" sz="2000" b="1">
              <a:solidFill>
                <a:schemeClr val="accent1"/>
              </a:solidFill>
              <a:latin typeface="+mn-ea"/>
              <a:cs typeface="+mn-ea"/>
            </a:endParaRPr>
          </a:p>
        </p:txBody>
      </p:sp>
      <p:sp>
        <p:nvSpPr>
          <p:cNvPr id="3" name="任意多边形 2"/>
          <p:cNvSpPr/>
          <p:nvPr>
            <p:custDataLst>
              <p:tags r:id="rId8"/>
            </p:custDataLst>
          </p:nvPr>
        </p:nvSpPr>
        <p:spPr>
          <a:xfrm>
            <a:off x="1205865" y="2089785"/>
            <a:ext cx="4728845" cy="628650"/>
          </a:xfrm>
          <a:custGeom>
            <a:avLst/>
            <a:gdLst>
              <a:gd name="connsiteX0" fmla="*/ 0 w 4050"/>
              <a:gd name="connsiteY0" fmla="*/ 0 h 798"/>
              <a:gd name="connsiteX1" fmla="*/ 3411 w 4050"/>
              <a:gd name="connsiteY1" fmla="*/ 0 h 798"/>
              <a:gd name="connsiteX2" fmla="*/ 4050 w 4050"/>
              <a:gd name="connsiteY2" fmla="*/ 798 h 798"/>
            </a:gdLst>
            <a:ahLst/>
            <a:cxnLst>
              <a:cxn ang="0">
                <a:pos x="connsiteX0" y="connsiteY0"/>
              </a:cxn>
              <a:cxn ang="0">
                <a:pos x="connsiteX1" y="connsiteY1"/>
              </a:cxn>
              <a:cxn ang="0">
                <a:pos x="connsiteX2" y="connsiteY2"/>
              </a:cxn>
            </a:cxnLst>
            <a:rect l="l" t="t" r="r" b="b"/>
            <a:pathLst>
              <a:path w="4050" h="798">
                <a:moveTo>
                  <a:pt x="0" y="0"/>
                </a:moveTo>
                <a:lnTo>
                  <a:pt x="3411" y="0"/>
                </a:lnTo>
                <a:lnTo>
                  <a:pt x="4050" y="798"/>
                </a:lnTo>
              </a:path>
            </a:pathLst>
          </a:custGeom>
          <a:noFill/>
          <a:ln>
            <a:gradFill>
              <a:gsLst>
                <a:gs pos="0">
                  <a:schemeClr val="accent4"/>
                </a:gs>
                <a:gs pos="100000">
                  <a:schemeClr val="accent4">
                    <a:alpha val="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 name="矩形 4"/>
          <p:cNvSpPr/>
          <p:nvPr>
            <p:custDataLst>
              <p:tags r:id="rId9"/>
            </p:custDataLst>
          </p:nvPr>
        </p:nvSpPr>
        <p:spPr>
          <a:xfrm>
            <a:off x="723265" y="2141220"/>
            <a:ext cx="4362450" cy="1346200"/>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600" b="1" dirty="0">
                <a:ln>
                  <a:noFill/>
                  <a:prstDash val="sysDot"/>
                </a:ln>
                <a:solidFill>
                  <a:schemeClr val="tx1">
                    <a:lumMod val="65000"/>
                    <a:lumOff val="35000"/>
                  </a:schemeClr>
                </a:solidFill>
                <a:latin typeface="+mn-ea"/>
                <a:cs typeface="+mn-ea"/>
              </a:rPr>
              <a:t>专业实验技术团队建设情况、专业实验技术人员培训及保障情况、集约化管理情况等。</a:t>
            </a:r>
            <a:endParaRPr lang="zh-CN" altLang="en-US" sz="1600" b="1" dirty="0">
              <a:ln>
                <a:noFill/>
                <a:prstDash val="sysDot"/>
              </a:ln>
              <a:solidFill>
                <a:schemeClr val="tx1">
                  <a:lumMod val="65000"/>
                  <a:lumOff val="35000"/>
                </a:schemeClr>
              </a:solidFill>
              <a:latin typeface="+mn-ea"/>
              <a:cs typeface="+mn-ea"/>
            </a:endParaRPr>
          </a:p>
          <a:p>
            <a:pPr marL="285750" indent="-285750" algn="r">
              <a:lnSpc>
                <a:spcPct val="130000"/>
              </a:lnSpc>
              <a:spcBef>
                <a:spcPct val="0"/>
              </a:spcBef>
              <a:spcAft>
                <a:spcPct val="0"/>
              </a:spcAft>
              <a:buFont typeface="Wingdings" panose="05000000000000000000" charset="0"/>
              <a:buChar char="ü"/>
            </a:pPr>
            <a:r>
              <a:rPr lang="zh-CN" altLang="en-US" sz="1600" dirty="0">
                <a:ln>
                  <a:noFill/>
                  <a:prstDash val="sysDot"/>
                </a:ln>
                <a:solidFill>
                  <a:schemeClr val="tx1">
                    <a:lumMod val="65000"/>
                    <a:lumOff val="35000"/>
                  </a:schemeClr>
                </a:solidFill>
                <a:latin typeface="+mn-ea"/>
                <a:cs typeface="+mn-ea"/>
              </a:rPr>
              <a:t>专业培训（技能培训、专业仪器使用、人才进修）</a:t>
            </a:r>
            <a:endParaRPr lang="zh-CN" altLang="en-US" sz="1600" dirty="0">
              <a:ln>
                <a:noFill/>
                <a:prstDash val="sysDot"/>
              </a:ln>
              <a:solidFill>
                <a:schemeClr val="tx1">
                  <a:lumMod val="65000"/>
                  <a:lumOff val="35000"/>
                </a:schemeClr>
              </a:solidFill>
              <a:latin typeface="+mn-ea"/>
              <a:cs typeface="+mn-ea"/>
            </a:endParaRPr>
          </a:p>
          <a:p>
            <a:pPr marL="285750" indent="-285750" algn="l">
              <a:lnSpc>
                <a:spcPct val="130000"/>
              </a:lnSpc>
              <a:spcBef>
                <a:spcPct val="0"/>
              </a:spcBef>
              <a:spcAft>
                <a:spcPct val="0"/>
              </a:spcAft>
              <a:buFont typeface="Wingdings" panose="05000000000000000000" charset="0"/>
              <a:buChar char="ü"/>
            </a:pPr>
            <a:r>
              <a:rPr lang="zh-CN" altLang="en-US" sz="1600" dirty="0">
                <a:ln>
                  <a:noFill/>
                  <a:prstDash val="sysDot"/>
                </a:ln>
                <a:solidFill>
                  <a:schemeClr val="tx1">
                    <a:lumMod val="65000"/>
                    <a:lumOff val="35000"/>
                  </a:schemeClr>
                </a:solidFill>
                <a:latin typeface="+mn-ea"/>
                <a:cs typeface="+mn-ea"/>
              </a:rPr>
              <a:t>团队建设</a:t>
            </a:r>
            <a:r>
              <a:rPr lang="en-US" altLang="zh-CN" sz="1600" dirty="0">
                <a:ln>
                  <a:noFill/>
                  <a:prstDash val="sysDot"/>
                </a:ln>
                <a:solidFill>
                  <a:schemeClr val="tx1">
                    <a:lumMod val="65000"/>
                    <a:lumOff val="35000"/>
                  </a:schemeClr>
                </a:solidFill>
                <a:latin typeface="+mn-ea"/>
                <a:cs typeface="+mn-ea"/>
              </a:rPr>
              <a:t> </a:t>
            </a:r>
            <a:r>
              <a:rPr lang="zh-CN" altLang="en-US" sz="1600" dirty="0">
                <a:ln>
                  <a:noFill/>
                  <a:prstDash val="sysDot"/>
                </a:ln>
                <a:solidFill>
                  <a:schemeClr val="tx1">
                    <a:lumMod val="65000"/>
                    <a:lumOff val="35000"/>
                  </a:schemeClr>
                </a:solidFill>
                <a:latin typeface="+mn-ea"/>
                <a:cs typeface="+mn-ea"/>
              </a:rPr>
              <a:t>（职称结构、学历结构、年龄结构、专职兼职比例</a:t>
            </a:r>
            <a:r>
              <a:rPr lang="en-US" altLang="zh-CN" sz="1600" dirty="0">
                <a:ln>
                  <a:noFill/>
                  <a:prstDash val="sysDot"/>
                </a:ln>
                <a:solidFill>
                  <a:schemeClr val="tx1">
                    <a:lumMod val="65000"/>
                    <a:lumOff val="35000"/>
                  </a:schemeClr>
                </a:solidFill>
                <a:latin typeface="+mn-ea"/>
                <a:cs typeface="+mn-ea"/>
              </a:rPr>
              <a:t>……</a:t>
            </a:r>
            <a:r>
              <a:rPr lang="zh-CN" altLang="en-US" sz="1600" dirty="0">
                <a:ln>
                  <a:noFill/>
                  <a:prstDash val="sysDot"/>
                </a:ln>
                <a:solidFill>
                  <a:schemeClr val="tx1">
                    <a:lumMod val="65000"/>
                    <a:lumOff val="35000"/>
                  </a:schemeClr>
                </a:solidFill>
                <a:latin typeface="+mn-ea"/>
                <a:cs typeface="+mn-ea"/>
              </a:rPr>
              <a:t>）</a:t>
            </a:r>
            <a:endParaRPr lang="zh-CN" altLang="en-US" sz="1600" dirty="0">
              <a:ln>
                <a:noFill/>
                <a:prstDash val="sysDot"/>
              </a:ln>
              <a:solidFill>
                <a:schemeClr val="tx1">
                  <a:lumMod val="65000"/>
                  <a:lumOff val="35000"/>
                </a:schemeClr>
              </a:solidFill>
              <a:latin typeface="+mn-ea"/>
              <a:cs typeface="+mn-ea"/>
            </a:endParaRPr>
          </a:p>
          <a:p>
            <a:pPr marL="285750" indent="-285750" algn="l">
              <a:lnSpc>
                <a:spcPct val="130000"/>
              </a:lnSpc>
              <a:spcBef>
                <a:spcPct val="0"/>
              </a:spcBef>
              <a:spcAft>
                <a:spcPct val="0"/>
              </a:spcAft>
              <a:buFont typeface="Wingdings" panose="05000000000000000000" charset="0"/>
              <a:buChar char="ü"/>
            </a:pPr>
            <a:r>
              <a:rPr lang="zh-CN" altLang="en-US" sz="1600" dirty="0">
                <a:ln>
                  <a:noFill/>
                  <a:prstDash val="sysDot"/>
                </a:ln>
                <a:solidFill>
                  <a:schemeClr val="tx1">
                    <a:lumMod val="65000"/>
                    <a:lumOff val="35000"/>
                  </a:schemeClr>
                </a:solidFill>
                <a:latin typeface="+mn-ea"/>
                <a:cs typeface="+mn-ea"/>
              </a:rPr>
              <a:t>集约化管理</a:t>
            </a:r>
            <a:r>
              <a:rPr lang="en-US" altLang="zh-CN" sz="1600" dirty="0">
                <a:ln>
                  <a:noFill/>
                  <a:prstDash val="sysDot"/>
                </a:ln>
                <a:solidFill>
                  <a:schemeClr val="tx1">
                    <a:lumMod val="65000"/>
                    <a:lumOff val="35000"/>
                  </a:schemeClr>
                </a:solidFill>
                <a:latin typeface="+mn-ea"/>
                <a:cs typeface="+mn-ea"/>
              </a:rPr>
              <a:t>     </a:t>
            </a:r>
            <a:endParaRPr lang="en-US" altLang="zh-CN" sz="1600" dirty="0">
              <a:ln>
                <a:noFill/>
                <a:prstDash val="sysDot"/>
              </a:ln>
              <a:solidFill>
                <a:schemeClr val="tx1">
                  <a:lumMod val="65000"/>
                  <a:lumOff val="35000"/>
                </a:schemeClr>
              </a:solidFill>
              <a:latin typeface="+mn-ea"/>
              <a:cs typeface="+mn-ea"/>
            </a:endParaRPr>
          </a:p>
        </p:txBody>
      </p:sp>
      <p:sp>
        <p:nvSpPr>
          <p:cNvPr id="9" name="椭圆 8"/>
          <p:cNvSpPr/>
          <p:nvPr>
            <p:custDataLst>
              <p:tags r:id="rId10"/>
            </p:custDataLst>
          </p:nvPr>
        </p:nvSpPr>
        <p:spPr>
          <a:xfrm>
            <a:off x="2397919" y="4688573"/>
            <a:ext cx="9072633" cy="1925229"/>
          </a:xfrm>
          <a:prstGeom prst="ellipse">
            <a:avLst/>
          </a:prstGeom>
          <a:noFill/>
          <a:ln w="19050">
            <a:gradFill>
              <a:gsLst>
                <a:gs pos="31000">
                  <a:srgbClr val="AFC6FF">
                    <a:alpha val="0"/>
                  </a:srgbClr>
                </a:gs>
                <a:gs pos="77000">
                  <a:schemeClr val="accent1">
                    <a:lumMod val="60000"/>
                    <a:lumOff val="40000"/>
                    <a:alpha val="7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10" name="椭圆 9"/>
          <p:cNvSpPr/>
          <p:nvPr>
            <p:custDataLst>
              <p:tags r:id="rId11"/>
            </p:custDataLst>
          </p:nvPr>
        </p:nvSpPr>
        <p:spPr>
          <a:xfrm>
            <a:off x="3409644" y="4688573"/>
            <a:ext cx="7049186" cy="1406675"/>
          </a:xfrm>
          <a:prstGeom prst="ellipse">
            <a:avLst/>
          </a:prstGeom>
          <a:noFill/>
          <a:ln w="53975">
            <a:gradFill>
              <a:gsLst>
                <a:gs pos="38000">
                  <a:srgbClr val="AFC6FF">
                    <a:alpha val="0"/>
                  </a:srgbClr>
                </a:gs>
                <a:gs pos="85000">
                  <a:schemeClr val="accent1">
                    <a:alpha val="65000"/>
                  </a:schemeClr>
                </a:gs>
              </a:gsLst>
              <a:lin ang="546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8" name="矩形 7"/>
          <p:cNvSpPr/>
          <p:nvPr>
            <p:custDataLst>
              <p:tags r:id="rId12"/>
            </p:custDataLst>
          </p:nvPr>
        </p:nvSpPr>
        <p:spPr>
          <a:xfrm>
            <a:off x="1457556" y="4843671"/>
            <a:ext cx="3171427" cy="1714285"/>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600" b="1" dirty="0">
                <a:ln>
                  <a:noFill/>
                  <a:prstDash val="sysDot"/>
                </a:ln>
                <a:solidFill>
                  <a:schemeClr val="tx1">
                    <a:lumMod val="65000"/>
                    <a:lumOff val="35000"/>
                  </a:schemeClr>
                </a:solidFill>
                <a:latin typeface="+mn-ea"/>
                <a:cs typeface="+mn-ea"/>
              </a:rPr>
              <a:t>与大仪平台的对接及数据信息维护报送情况</a:t>
            </a:r>
            <a:endParaRPr lang="zh-CN" altLang="en-US" sz="1600" b="1" dirty="0">
              <a:ln>
                <a:noFill/>
                <a:prstDash val="sysDot"/>
              </a:ln>
              <a:solidFill>
                <a:schemeClr val="tx1">
                  <a:lumMod val="65000"/>
                  <a:lumOff val="35000"/>
                </a:schemeClr>
              </a:solidFill>
              <a:latin typeface="+mn-ea"/>
              <a:cs typeface="+mn-ea"/>
            </a:endParaRPr>
          </a:p>
        </p:txBody>
      </p:sp>
      <p:sp>
        <p:nvSpPr>
          <p:cNvPr id="14" name="矩形 13"/>
          <p:cNvSpPr/>
          <p:nvPr>
            <p:custDataLst>
              <p:tags r:id="rId13"/>
            </p:custDataLst>
          </p:nvPr>
        </p:nvSpPr>
        <p:spPr>
          <a:xfrm>
            <a:off x="9209525" y="2608352"/>
            <a:ext cx="3442215" cy="2765203"/>
          </a:xfrm>
          <a:prstGeom prst="rect">
            <a:avLst/>
          </a:prstGeom>
          <a:noFill/>
        </p:spPr>
        <p:txBody>
          <a:bodyPr wrap="square" lIns="0" tIns="0" rIns="0" bIns="0" rtlCol="0" anchor="t" anchorCtr="0">
            <a:noAutofit/>
          </a:bodyPr>
          <a:lstStyle/>
          <a:p>
            <a:pPr>
              <a:lnSpc>
                <a:spcPct val="130000"/>
              </a:lnSpc>
              <a:spcBef>
                <a:spcPct val="0"/>
              </a:spcBef>
              <a:spcAft>
                <a:spcPct val="0"/>
              </a:spcAft>
            </a:pPr>
            <a:r>
              <a:rPr lang="zh-CN" altLang="en-US" sz="1600" b="1" dirty="0">
                <a:ln>
                  <a:noFill/>
                  <a:prstDash val="sysDot"/>
                </a:ln>
                <a:solidFill>
                  <a:schemeClr val="tx1">
                    <a:lumMod val="65000"/>
                    <a:lumOff val="35000"/>
                  </a:schemeClr>
                </a:solidFill>
                <a:latin typeface="+mn-ea"/>
                <a:cs typeface="+mn-ea"/>
              </a:rPr>
              <a:t>是否制定了大型科研仪器相关管理制度，及管理制度完善性评估。</a:t>
            </a:r>
            <a:endParaRPr lang="zh-CN" altLang="en-US" sz="1600" b="1" dirty="0">
              <a:ln>
                <a:noFill/>
                <a:prstDash val="sysDot"/>
              </a:ln>
              <a:solidFill>
                <a:schemeClr val="tx1">
                  <a:lumMod val="65000"/>
                  <a:lumOff val="35000"/>
                </a:schemeClr>
              </a:solidFill>
              <a:latin typeface="+mn-ea"/>
              <a:cs typeface="+mn-ea"/>
            </a:endParaRPr>
          </a:p>
          <a:p>
            <a:pPr>
              <a:lnSpc>
                <a:spcPct val="130000"/>
              </a:lnSpc>
              <a:spcBef>
                <a:spcPct val="0"/>
              </a:spcBef>
              <a:spcAft>
                <a:spcPct val="0"/>
              </a:spcAft>
            </a:pPr>
            <a:endParaRPr lang="zh-CN" altLang="en-US" sz="1600" dirty="0">
              <a:ln>
                <a:noFill/>
                <a:prstDash val="sysDot"/>
              </a:ln>
              <a:solidFill>
                <a:schemeClr val="tx1">
                  <a:lumMod val="65000"/>
                  <a:lumOff val="35000"/>
                </a:schemeClr>
              </a:solidFill>
              <a:latin typeface="+mn-ea"/>
              <a:cs typeface="+mn-ea"/>
            </a:endParaRPr>
          </a:p>
          <a:p>
            <a:pPr marL="285750" indent="-285750">
              <a:lnSpc>
                <a:spcPct val="130000"/>
              </a:lnSpc>
              <a:spcBef>
                <a:spcPct val="0"/>
              </a:spcBef>
              <a:spcAft>
                <a:spcPct val="0"/>
              </a:spcAft>
              <a:buFont typeface="Wingdings" panose="05000000000000000000" charset="0"/>
              <a:buChar char="ü"/>
            </a:pPr>
            <a:r>
              <a:rPr lang="zh-CN" altLang="en-US" sz="1600" dirty="0">
                <a:ln>
                  <a:noFill/>
                  <a:prstDash val="sysDot"/>
                </a:ln>
                <a:solidFill>
                  <a:schemeClr val="tx1">
                    <a:lumMod val="65000"/>
                    <a:lumOff val="35000"/>
                  </a:schemeClr>
                </a:solidFill>
                <a:latin typeface="+mn-ea"/>
                <a:cs typeface="+mn-ea"/>
              </a:rPr>
              <a:t>是否有开放共享政策？政策时效？</a:t>
            </a:r>
            <a:endParaRPr lang="zh-CN" altLang="en-US" sz="1600" dirty="0">
              <a:ln>
                <a:noFill/>
                <a:prstDash val="sysDot"/>
              </a:ln>
              <a:solidFill>
                <a:schemeClr val="tx1">
                  <a:lumMod val="65000"/>
                  <a:lumOff val="35000"/>
                </a:schemeClr>
              </a:solidFill>
              <a:latin typeface="+mn-ea"/>
              <a:cs typeface="+mn-ea"/>
            </a:endParaRPr>
          </a:p>
          <a:p>
            <a:pPr marL="285750" indent="-285750">
              <a:lnSpc>
                <a:spcPct val="130000"/>
              </a:lnSpc>
              <a:spcBef>
                <a:spcPct val="0"/>
              </a:spcBef>
              <a:spcAft>
                <a:spcPct val="0"/>
              </a:spcAft>
              <a:buFont typeface="Wingdings" panose="05000000000000000000" charset="0"/>
              <a:buChar char="ü"/>
            </a:pPr>
            <a:r>
              <a:rPr lang="zh-CN" altLang="en-US" sz="1600" dirty="0">
                <a:ln>
                  <a:noFill/>
                  <a:prstDash val="sysDot"/>
                </a:ln>
                <a:solidFill>
                  <a:schemeClr val="tx1">
                    <a:lumMod val="65000"/>
                    <a:lumOff val="35000"/>
                  </a:schemeClr>
                </a:solidFill>
                <a:latin typeface="+mn-ea"/>
                <a:cs typeface="+mn-ea"/>
              </a:rPr>
              <a:t>是否有配套政策？（实验室建设、管理；实验室安全、集约化平台建设管理；危险化学物品、废除物管理；水电、消防安全管理</a:t>
            </a:r>
            <a:r>
              <a:rPr lang="en-US" altLang="zh-CN" sz="1600" dirty="0">
                <a:ln>
                  <a:noFill/>
                  <a:prstDash val="sysDot"/>
                </a:ln>
                <a:solidFill>
                  <a:schemeClr val="tx1">
                    <a:lumMod val="65000"/>
                    <a:lumOff val="35000"/>
                  </a:schemeClr>
                </a:solidFill>
                <a:latin typeface="+mn-ea"/>
                <a:cs typeface="+mn-ea"/>
              </a:rPr>
              <a:t>………</a:t>
            </a:r>
            <a:r>
              <a:rPr lang="zh-CN" altLang="en-US" sz="1600" dirty="0">
                <a:ln>
                  <a:noFill/>
                  <a:prstDash val="sysDot"/>
                </a:ln>
                <a:solidFill>
                  <a:schemeClr val="tx1">
                    <a:lumMod val="65000"/>
                    <a:lumOff val="35000"/>
                  </a:schemeClr>
                </a:solidFill>
                <a:latin typeface="+mn-ea"/>
                <a:cs typeface="+mn-ea"/>
              </a:rPr>
              <a:t>）</a:t>
            </a:r>
            <a:endParaRPr lang="zh-CN" altLang="en-US" sz="1600" dirty="0">
              <a:ln>
                <a:noFill/>
                <a:prstDash val="sysDot"/>
              </a:ln>
              <a:solidFill>
                <a:schemeClr val="tx1">
                  <a:lumMod val="65000"/>
                  <a:lumOff val="35000"/>
                </a:schemeClr>
              </a:solidFill>
              <a:latin typeface="+mn-ea"/>
              <a:cs typeface="+mn-ea"/>
            </a:endParaRPr>
          </a:p>
        </p:txBody>
      </p:sp>
      <p:sp>
        <p:nvSpPr>
          <p:cNvPr id="12" name="标题 16"/>
          <p:cNvSpPr>
            <a:spLocks noGrp="1"/>
          </p:cNvSpPr>
          <p:nvPr>
            <p:ph type="title"/>
            <p:custDataLst>
              <p:tags r:id="rId14"/>
            </p:custDataLst>
          </p:nvPr>
        </p:nvSpPr>
        <p:spPr>
          <a:xfrm>
            <a:off x="1371035" y="759086"/>
            <a:ext cx="10969200" cy="705600"/>
          </a:xfrm>
        </p:spPr>
        <p:txBody>
          <a:bodyPr wrap="square">
            <a:normAutofit fontScale="90000"/>
          </a:bodyPr>
          <a:lstStyle/>
          <a:p>
            <a:r>
              <a:rPr lang="zh-CN" altLang="en-US" dirty="0">
                <a:solidFill>
                  <a:schemeClr val="tx1"/>
                </a:solidFill>
                <a:latin typeface="+mj-ea"/>
                <a:ea typeface="+mj-ea"/>
              </a:rPr>
              <a:t>组织管理情况</a:t>
            </a:r>
            <a:endParaRPr lang="zh-CN" altLang="en-US" dirty="0">
              <a:solidFill>
                <a:schemeClr val="tx1"/>
              </a:solidFill>
              <a:latin typeface="+mj-ea"/>
              <a:ea typeface="+mj-ea"/>
            </a:endParaRPr>
          </a:p>
        </p:txBody>
      </p:sp>
      <p:sp>
        <p:nvSpPr>
          <p:cNvPr id="15" name="矩形 14"/>
          <p:cNvSpPr/>
          <p:nvPr>
            <p:custDataLst>
              <p:tags r:id="rId15"/>
            </p:custDataLst>
          </p:nvPr>
        </p:nvSpPr>
        <p:spPr>
          <a:xfrm>
            <a:off x="2154447" y="1652499"/>
            <a:ext cx="2931346" cy="391712"/>
          </a:xfrm>
          <a:prstGeom prst="rect">
            <a:avLst/>
          </a:prstGeom>
          <a:noFill/>
        </p:spPr>
        <p:txBody>
          <a:bodyPr wrap="square" lIns="0" tIns="0" rIns="0" bIns="0" rtlCol="0" anchor="b" anchorCtr="0">
            <a:noAutofit/>
          </a:bodyPr>
          <a:lstStyle/>
          <a:p>
            <a:pPr algn="r">
              <a:spcBef>
                <a:spcPct val="0"/>
              </a:spcBef>
              <a:spcAft>
                <a:spcPct val="0"/>
              </a:spcAft>
            </a:pPr>
            <a:r>
              <a:rPr lang="zh-CN" altLang="en-US" sz="2000" b="1" dirty="0">
                <a:solidFill>
                  <a:schemeClr val="accent4"/>
                </a:solidFill>
                <a:latin typeface="+mn-ea"/>
                <a:cs typeface="+mn-ea"/>
              </a:rPr>
              <a:t>是否体现？是否重视？</a:t>
            </a:r>
            <a:endParaRPr lang="zh-CN" altLang="en-US" sz="2000" b="1" dirty="0">
              <a:solidFill>
                <a:schemeClr val="accent4"/>
              </a:solidFill>
              <a:latin typeface="+mn-ea"/>
              <a:cs typeface="+mn-ea"/>
            </a:endParaRPr>
          </a:p>
        </p:txBody>
      </p:sp>
      <p:grpSp>
        <p:nvGrpSpPr>
          <p:cNvPr id="6" name="组合 5"/>
          <p:cNvGrpSpPr/>
          <p:nvPr/>
        </p:nvGrpSpPr>
        <p:grpSpPr>
          <a:xfrm>
            <a:off x="0" y="7150437"/>
            <a:ext cx="13771562" cy="720080"/>
            <a:chOff x="0" y="7171580"/>
            <a:chExt cx="13771562" cy="720080"/>
          </a:xfrm>
        </p:grpSpPr>
        <p:pic>
          <p:nvPicPr>
            <p:cNvPr id="7" name="图片 6"/>
            <p:cNvPicPr/>
            <p:nvPr/>
          </p:nvPicPr>
          <p:blipFill>
            <a:blip r:embed="rId16"/>
            <a:stretch>
              <a:fillRect/>
            </a:stretch>
          </p:blipFill>
          <p:spPr>
            <a:xfrm flipV="1">
              <a:off x="0" y="7171580"/>
              <a:ext cx="13771562" cy="720080"/>
            </a:xfrm>
            <a:prstGeom prst="rect">
              <a:avLst/>
            </a:prstGeom>
          </p:spPr>
        </p:pic>
        <p:pic>
          <p:nvPicPr>
            <p:cNvPr id="25" name="图片 2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6"/>
          <a:stretch>
            <a:fillRect/>
          </a:stretch>
        </p:blipFill>
        <p:spPr>
          <a:xfrm flipV="1">
            <a:off x="53250" y="981139"/>
            <a:ext cx="3186369" cy="38384"/>
          </a:xfrm>
          <a:prstGeom prst="rect">
            <a:avLst/>
          </a:prstGeom>
        </p:spPr>
      </p:pic>
      <p:sp>
        <p:nvSpPr>
          <p:cNvPr id="11" name="文本框 10"/>
          <p:cNvSpPr txBox="1"/>
          <p:nvPr/>
        </p:nvSpPr>
        <p:spPr>
          <a:xfrm>
            <a:off x="350290" y="266636"/>
            <a:ext cx="2592288" cy="646331"/>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评价考核</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Tree>
    <p:custDataLst>
      <p:tags r:id="rId1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左箭头标注 15"/>
          <p:cNvSpPr/>
          <p:nvPr/>
        </p:nvSpPr>
        <p:spPr>
          <a:xfrm>
            <a:off x="12546965" y="2346960"/>
            <a:ext cx="935990" cy="3387090"/>
          </a:xfrm>
          <a:prstGeom prst="leftArrowCallout">
            <a:avLst/>
          </a:prstGeom>
          <a:solidFill>
            <a:schemeClr val="accent1">
              <a:lumMod val="40000"/>
              <a:lumOff val="60000"/>
            </a:schemeClr>
          </a:solidFill>
          <a:ln>
            <a:noFill/>
          </a:ln>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15" name="右箭头标注 14"/>
          <p:cNvSpPr/>
          <p:nvPr/>
        </p:nvSpPr>
        <p:spPr>
          <a:xfrm>
            <a:off x="351155" y="2418715"/>
            <a:ext cx="1019175" cy="3240405"/>
          </a:xfrm>
          <a:prstGeom prst="rightArrowCallout">
            <a:avLst/>
          </a:prstGeom>
          <a:solidFill>
            <a:schemeClr val="accent1">
              <a:lumMod val="40000"/>
              <a:lumOff val="60000"/>
            </a:schemeClr>
          </a:solidFill>
          <a:ln>
            <a:noFill/>
          </a:ln>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50" name="任意多边形: 形状 66"/>
          <p:cNvSpPr/>
          <p:nvPr>
            <p:custDataLst>
              <p:tags r:id="rId1"/>
            </p:custDataLst>
          </p:nvPr>
        </p:nvSpPr>
        <p:spPr>
          <a:xfrm>
            <a:off x="5291455" y="4294823"/>
            <a:ext cx="1610360" cy="1339850"/>
          </a:xfrm>
          <a:custGeom>
            <a:avLst/>
            <a:gdLst>
              <a:gd name="connsiteX0" fmla="*/ 1276741 w 1276742"/>
              <a:gd name="connsiteY0" fmla="*/ 0 h 1061986"/>
              <a:gd name="connsiteX1" fmla="*/ 1276742 w 1276742"/>
              <a:gd name="connsiteY1" fmla="*/ 754178 h 1061986"/>
              <a:gd name="connsiteX2" fmla="*/ 1193218 w 1276742"/>
              <a:gd name="connsiteY2" fmla="*/ 758133 h 1061986"/>
              <a:gd name="connsiteX3" fmla="*/ 661068 w 1276742"/>
              <a:gd name="connsiteY3" fmla="*/ 955275 h 1061986"/>
              <a:gd name="connsiteX4" fmla="*/ 533981 w 1276742"/>
              <a:gd name="connsiteY4" fmla="*/ 1061986 h 1061986"/>
              <a:gd name="connsiteX5" fmla="*/ 0 w 1276742"/>
              <a:gd name="connsiteY5" fmla="*/ 528005 h 1061986"/>
              <a:gd name="connsiteX6" fmla="*/ 102148 w 1276742"/>
              <a:gd name="connsiteY6" fmla="*/ 434642 h 1061986"/>
              <a:gd name="connsiteX7" fmla="*/ 210764 w 1276742"/>
              <a:gd name="connsiteY7" fmla="*/ 350038 h 1061986"/>
              <a:gd name="connsiteX8" fmla="*/ 226476 w 1276742"/>
              <a:gd name="connsiteY8" fmla="*/ 339564 h 1061986"/>
              <a:gd name="connsiteX9" fmla="*/ 231818 w 1276742"/>
              <a:gd name="connsiteY9" fmla="*/ 349407 h 1061986"/>
              <a:gd name="connsiteX10" fmla="*/ 567617 w 1276742"/>
              <a:gd name="connsiteY10" fmla="*/ 527950 h 1061986"/>
              <a:gd name="connsiteX11" fmla="*/ 972577 w 1276742"/>
              <a:gd name="connsiteY11" fmla="*/ 122990 h 1061986"/>
              <a:gd name="connsiteX12" fmla="*/ 964350 w 1276742"/>
              <a:gd name="connsiteY12" fmla="*/ 41377 h 1061986"/>
              <a:gd name="connsiteX13" fmla="*/ 960889 w 1276742"/>
              <a:gd name="connsiteY13" fmla="*/ 30227 h 1061986"/>
              <a:gd name="connsiteX14" fmla="*/ 977784 w 1276742"/>
              <a:gd name="connsiteY14" fmla="*/ 26610 h 1061986"/>
              <a:gd name="connsiteX15" fmla="*/ 1120866 w 1276742"/>
              <a:gd name="connsiteY15" fmla="*/ 7380 h 1061986"/>
              <a:gd name="connsiteX16" fmla="*/ 1276741 w 1276742"/>
              <a:gd name="connsiteY16" fmla="*/ 0 h 106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6742" h="1061986">
                <a:moveTo>
                  <a:pt x="1276741" y="0"/>
                </a:moveTo>
                <a:lnTo>
                  <a:pt x="1276742" y="754178"/>
                </a:lnTo>
                <a:lnTo>
                  <a:pt x="1193218" y="758133"/>
                </a:lnTo>
                <a:cubicBezTo>
                  <a:pt x="996274" y="776879"/>
                  <a:pt x="814351" y="847135"/>
                  <a:pt x="661068" y="955275"/>
                </a:cubicBezTo>
                <a:lnTo>
                  <a:pt x="533981" y="1061986"/>
                </a:lnTo>
                <a:lnTo>
                  <a:pt x="0" y="528005"/>
                </a:lnTo>
                <a:lnTo>
                  <a:pt x="102148" y="434642"/>
                </a:lnTo>
                <a:cubicBezTo>
                  <a:pt x="137272" y="405144"/>
                  <a:pt x="173502" y="376919"/>
                  <a:pt x="210764" y="350038"/>
                </a:cubicBezTo>
                <a:lnTo>
                  <a:pt x="226476" y="339564"/>
                </a:lnTo>
                <a:lnTo>
                  <a:pt x="231818" y="349407"/>
                </a:lnTo>
                <a:cubicBezTo>
                  <a:pt x="304592" y="457127"/>
                  <a:pt x="427834" y="527950"/>
                  <a:pt x="567617" y="527950"/>
                </a:cubicBezTo>
                <a:cubicBezTo>
                  <a:pt x="791270" y="527950"/>
                  <a:pt x="972577" y="346643"/>
                  <a:pt x="972577" y="122990"/>
                </a:cubicBezTo>
                <a:cubicBezTo>
                  <a:pt x="972577" y="95034"/>
                  <a:pt x="969744" y="67739"/>
                  <a:pt x="964350" y="41377"/>
                </a:cubicBezTo>
                <a:lnTo>
                  <a:pt x="960889" y="30227"/>
                </a:lnTo>
                <a:lnTo>
                  <a:pt x="977784" y="26610"/>
                </a:lnTo>
                <a:cubicBezTo>
                  <a:pt x="1024895" y="18407"/>
                  <a:pt x="1072612" y="11973"/>
                  <a:pt x="1120866" y="7380"/>
                </a:cubicBezTo>
                <a:lnTo>
                  <a:pt x="1276741" y="0"/>
                </a:lnTo>
                <a:close/>
              </a:path>
            </a:pathLst>
          </a:custGeom>
          <a:gradFill>
            <a:gsLst>
              <a:gs pos="85000">
                <a:schemeClr val="accent2">
                  <a:lumMod val="70000"/>
                  <a:lumOff val="30000"/>
                </a:schemeClr>
              </a:gs>
              <a:gs pos="0">
                <a:schemeClr val="accent2">
                  <a:lumMod val="30000"/>
                  <a:lumOff val="70000"/>
                </a:schemeClr>
              </a:gs>
            </a:gsLst>
            <a:lin ang="135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71" name="任意多边形: 形状 70"/>
          <p:cNvSpPr/>
          <p:nvPr>
            <p:custDataLst>
              <p:tags r:id="rId2"/>
            </p:custDataLst>
          </p:nvPr>
        </p:nvSpPr>
        <p:spPr>
          <a:xfrm rot="8100000">
            <a:off x="4349115" y="5374958"/>
            <a:ext cx="1609725" cy="1337310"/>
          </a:xfrm>
          <a:custGeom>
            <a:avLst/>
            <a:gdLst>
              <a:gd name="connsiteX0" fmla="*/ 0 w 1276199"/>
              <a:gd name="connsiteY0" fmla="*/ 1060005 h 1060005"/>
              <a:gd name="connsiteX1" fmla="*/ 0 w 1276199"/>
              <a:gd name="connsiteY1" fmla="*/ 304875 h 1060005"/>
              <a:gd name="connsiteX2" fmla="*/ 161676 w 1276199"/>
              <a:gd name="connsiteY2" fmla="*/ 291757 h 1060005"/>
              <a:gd name="connsiteX3" fmla="*/ 678505 w 1276199"/>
              <a:gd name="connsiteY3" fmla="*/ 58217 h 1060005"/>
              <a:gd name="connsiteX4" fmla="*/ 742913 w 1276199"/>
              <a:gd name="connsiteY4" fmla="*/ 0 h 1060005"/>
              <a:gd name="connsiteX5" fmla="*/ 1276199 w 1276199"/>
              <a:gd name="connsiteY5" fmla="*/ 533284 h 1060005"/>
              <a:gd name="connsiteX6" fmla="*/ 1154511 w 1276199"/>
              <a:gd name="connsiteY6" fmla="*/ 643273 h 1060005"/>
              <a:gd name="connsiteX7" fmla="*/ 1039317 w 1276199"/>
              <a:gd name="connsiteY7" fmla="*/ 730030 h 1060005"/>
              <a:gd name="connsiteX8" fmla="*/ 1004619 w 1276199"/>
              <a:gd name="connsiteY8" fmla="*/ 752187 h 1060005"/>
              <a:gd name="connsiteX9" fmla="*/ 999492 w 1276199"/>
              <a:gd name="connsiteY9" fmla="*/ 742444 h 1060005"/>
              <a:gd name="connsiteX10" fmla="*/ 947600 w 1276199"/>
              <a:gd name="connsiteY10" fmla="*/ 678917 h 1060005"/>
              <a:gd name="connsiteX11" fmla="*/ 374901 w 1276199"/>
              <a:gd name="connsiteY11" fmla="*/ 678917 h 1060005"/>
              <a:gd name="connsiteX12" fmla="*/ 256290 w 1276199"/>
              <a:gd name="connsiteY12" fmla="*/ 965267 h 1060005"/>
              <a:gd name="connsiteX13" fmla="*/ 263374 w 1276199"/>
              <a:gd name="connsiteY13" fmla="*/ 1039178 h 1060005"/>
              <a:gd name="connsiteX14" fmla="*/ 130034 w 1276199"/>
              <a:gd name="connsiteY14" fmla="*/ 1054940 h 1060005"/>
              <a:gd name="connsiteX15" fmla="*/ 0 w 1276199"/>
              <a:gd name="connsiteY15" fmla="*/ 1060005 h 106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6199" h="1060005">
                <a:moveTo>
                  <a:pt x="0" y="1060005"/>
                </a:moveTo>
                <a:lnTo>
                  <a:pt x="0" y="304875"/>
                </a:lnTo>
                <a:lnTo>
                  <a:pt x="161676" y="291757"/>
                </a:lnTo>
                <a:cubicBezTo>
                  <a:pt x="346683" y="260953"/>
                  <a:pt x="525381" y="183107"/>
                  <a:pt x="678505" y="58217"/>
                </a:cubicBezTo>
                <a:lnTo>
                  <a:pt x="742913" y="0"/>
                </a:lnTo>
                <a:lnTo>
                  <a:pt x="1276199" y="533284"/>
                </a:lnTo>
                <a:lnTo>
                  <a:pt x="1154511" y="643273"/>
                </a:lnTo>
                <a:cubicBezTo>
                  <a:pt x="1116994" y="673873"/>
                  <a:pt x="1078562" y="702792"/>
                  <a:pt x="1039317" y="730030"/>
                </a:cubicBezTo>
                <a:lnTo>
                  <a:pt x="1004619" y="752187"/>
                </a:lnTo>
                <a:lnTo>
                  <a:pt x="999492" y="742444"/>
                </a:lnTo>
                <a:cubicBezTo>
                  <a:pt x="984666" y="719989"/>
                  <a:pt x="967369" y="698685"/>
                  <a:pt x="947600" y="678917"/>
                </a:cubicBezTo>
                <a:cubicBezTo>
                  <a:pt x="789454" y="520771"/>
                  <a:pt x="533047" y="520771"/>
                  <a:pt x="374901" y="678917"/>
                </a:cubicBezTo>
                <a:cubicBezTo>
                  <a:pt x="295827" y="757990"/>
                  <a:pt x="256291" y="861629"/>
                  <a:pt x="256290" y="965267"/>
                </a:cubicBezTo>
                <a:lnTo>
                  <a:pt x="263374" y="1039178"/>
                </a:lnTo>
                <a:lnTo>
                  <a:pt x="130034" y="1054940"/>
                </a:lnTo>
                <a:lnTo>
                  <a:pt x="0" y="1060005"/>
                </a:lnTo>
                <a:close/>
              </a:path>
            </a:pathLst>
          </a:custGeom>
          <a:gradFill>
            <a:gsLst>
              <a:gs pos="85000">
                <a:schemeClr val="accent1">
                  <a:lumMod val="70000"/>
                  <a:lumOff val="30000"/>
                </a:schemeClr>
              </a:gs>
              <a:gs pos="0">
                <a:schemeClr val="accent1">
                  <a:lumMod val="30000"/>
                  <a:lumOff val="70000"/>
                </a:schemeClr>
              </a:gs>
            </a:gsLst>
            <a:lin ang="135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5" name="椭圆 54"/>
          <p:cNvSpPr/>
          <p:nvPr>
            <p:custDataLst>
              <p:tags r:id="rId3"/>
            </p:custDataLst>
          </p:nvPr>
        </p:nvSpPr>
        <p:spPr>
          <a:xfrm>
            <a:off x="5568315" y="4006533"/>
            <a:ext cx="877570" cy="877570"/>
          </a:xfrm>
          <a:prstGeom prst="ellipse">
            <a:avLst/>
          </a:prstGeom>
          <a:gradFill>
            <a:gsLst>
              <a:gs pos="44000">
                <a:schemeClr val="accent2"/>
              </a:gs>
              <a:gs pos="0">
                <a:schemeClr val="accent2">
                  <a:lumMod val="40000"/>
                  <a:lumOff val="60000"/>
                </a:schemeClr>
              </a:gs>
            </a:gsLst>
            <a:path path="circle">
              <a:fillToRect r="100000" b="100000"/>
            </a:path>
            <a:tileRect l="-100000" t="-100000"/>
          </a:gradFill>
          <a:ln>
            <a:gradFill>
              <a:gsLst>
                <a:gs pos="37000">
                  <a:srgbClr val="FFFFFF"/>
                </a:gs>
                <a:gs pos="0">
                  <a:schemeClr val="accent2">
                    <a:lumMod val="20000"/>
                    <a:lumOff val="80000"/>
                  </a:schemeClr>
                </a:gs>
                <a:gs pos="100000">
                  <a:srgbClr val="FFFFFF"/>
                </a:gs>
                <a:gs pos="71000">
                  <a:schemeClr val="accent2">
                    <a:lumMod val="20000"/>
                    <a:lumOff val="8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555" b="1" dirty="0">
                <a:latin typeface="+mn-ea"/>
                <a:cs typeface="+mn-ea"/>
                <a:sym typeface="+mn-ea"/>
              </a:rPr>
              <a:t>平台</a:t>
            </a:r>
            <a:endParaRPr lang="zh-CN" altLang="en-US" sz="1555" b="1" dirty="0">
              <a:latin typeface="+mn-ea"/>
              <a:cs typeface="+mn-ea"/>
              <a:sym typeface="+mn-ea"/>
            </a:endParaRPr>
          </a:p>
        </p:txBody>
      </p:sp>
      <p:sp>
        <p:nvSpPr>
          <p:cNvPr id="56" name="椭圆 55"/>
          <p:cNvSpPr/>
          <p:nvPr>
            <p:custDataLst>
              <p:tags r:id="rId4"/>
            </p:custDataLst>
          </p:nvPr>
        </p:nvSpPr>
        <p:spPr>
          <a:xfrm>
            <a:off x="4306570" y="5233353"/>
            <a:ext cx="877570" cy="877570"/>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dirty="0">
                <a:latin typeface="+mn-ea"/>
                <a:cs typeface="+mn-ea"/>
                <a:sym typeface="+mn-ea"/>
              </a:rPr>
              <a:t>仪器</a:t>
            </a:r>
            <a:endParaRPr lang="zh-CN" altLang="en-US" sz="1400" b="1" dirty="0">
              <a:latin typeface="+mn-ea"/>
              <a:cs typeface="+mn-ea"/>
              <a:sym typeface="+mn-ea"/>
            </a:endParaRPr>
          </a:p>
        </p:txBody>
      </p:sp>
      <p:sp>
        <p:nvSpPr>
          <p:cNvPr id="57" name="任意多边形: 形状 72"/>
          <p:cNvSpPr/>
          <p:nvPr>
            <p:custDataLst>
              <p:tags r:id="rId5"/>
            </p:custDataLst>
          </p:nvPr>
        </p:nvSpPr>
        <p:spPr>
          <a:xfrm>
            <a:off x="6959600" y="4294823"/>
            <a:ext cx="1612900" cy="1341755"/>
          </a:xfrm>
          <a:custGeom>
            <a:avLst/>
            <a:gdLst>
              <a:gd name="connsiteX0" fmla="*/ 0 w 1278677"/>
              <a:gd name="connsiteY0" fmla="*/ 0 h 1063676"/>
              <a:gd name="connsiteX1" fmla="*/ 155877 w 1278677"/>
              <a:gd name="connsiteY1" fmla="*/ 7381 h 1063676"/>
              <a:gd name="connsiteX2" fmla="*/ 298959 w 1278677"/>
              <a:gd name="connsiteY2" fmla="*/ 26610 h 1063676"/>
              <a:gd name="connsiteX3" fmla="*/ 335795 w 1278677"/>
              <a:gd name="connsiteY3" fmla="*/ 34495 h 1063676"/>
              <a:gd name="connsiteX4" fmla="*/ 331683 w 1278677"/>
              <a:gd name="connsiteY4" fmla="*/ 47742 h 1063676"/>
              <a:gd name="connsiteX5" fmla="*/ 323456 w 1278677"/>
              <a:gd name="connsiteY5" fmla="*/ 129355 h 1063676"/>
              <a:gd name="connsiteX6" fmla="*/ 728416 w 1278677"/>
              <a:gd name="connsiteY6" fmla="*/ 534315 h 1063676"/>
              <a:gd name="connsiteX7" fmla="*/ 1064215 w 1278677"/>
              <a:gd name="connsiteY7" fmla="*/ 355772 h 1063676"/>
              <a:gd name="connsiteX8" fmla="*/ 1066927 w 1278677"/>
              <a:gd name="connsiteY8" fmla="*/ 350776 h 1063676"/>
              <a:gd name="connsiteX9" fmla="*/ 1174595 w 1278677"/>
              <a:gd name="connsiteY9" fmla="*/ 434643 h 1063676"/>
              <a:gd name="connsiteX10" fmla="*/ 1278677 w 1278677"/>
              <a:gd name="connsiteY10" fmla="*/ 529773 h 1063676"/>
              <a:gd name="connsiteX11" fmla="*/ 744774 w 1278677"/>
              <a:gd name="connsiteY11" fmla="*/ 1063676 h 1063676"/>
              <a:gd name="connsiteX12" fmla="*/ 615675 w 1278677"/>
              <a:gd name="connsiteY12" fmla="*/ 955276 h 1063676"/>
              <a:gd name="connsiteX13" fmla="*/ 83525 w 1278677"/>
              <a:gd name="connsiteY13" fmla="*/ 758134 h 1063676"/>
              <a:gd name="connsiteX14" fmla="*/ 0 w 1278677"/>
              <a:gd name="connsiteY14" fmla="*/ 754179 h 1063676"/>
              <a:gd name="connsiteX15" fmla="*/ 0 w 1278677"/>
              <a:gd name="connsiteY15" fmla="*/ 0 h 1063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8677" h="1063676">
                <a:moveTo>
                  <a:pt x="0" y="0"/>
                </a:moveTo>
                <a:lnTo>
                  <a:pt x="155877" y="7381"/>
                </a:lnTo>
                <a:cubicBezTo>
                  <a:pt x="204131" y="11974"/>
                  <a:pt x="251848" y="18407"/>
                  <a:pt x="298959" y="26610"/>
                </a:cubicBezTo>
                <a:lnTo>
                  <a:pt x="335795" y="34495"/>
                </a:lnTo>
                <a:lnTo>
                  <a:pt x="331683" y="47742"/>
                </a:lnTo>
                <a:cubicBezTo>
                  <a:pt x="326289" y="74104"/>
                  <a:pt x="323456" y="101399"/>
                  <a:pt x="323456" y="129355"/>
                </a:cubicBezTo>
                <a:cubicBezTo>
                  <a:pt x="323456" y="353008"/>
                  <a:pt x="504763" y="534315"/>
                  <a:pt x="728416" y="534315"/>
                </a:cubicBezTo>
                <a:cubicBezTo>
                  <a:pt x="868199" y="534315"/>
                  <a:pt x="991441" y="463492"/>
                  <a:pt x="1064215" y="355772"/>
                </a:cubicBezTo>
                <a:lnTo>
                  <a:pt x="1066927" y="350776"/>
                </a:lnTo>
                <a:lnTo>
                  <a:pt x="1174595" y="434643"/>
                </a:lnTo>
                <a:lnTo>
                  <a:pt x="1278677" y="529773"/>
                </a:lnTo>
                <a:lnTo>
                  <a:pt x="744774" y="1063676"/>
                </a:lnTo>
                <a:lnTo>
                  <a:pt x="615675" y="955276"/>
                </a:lnTo>
                <a:cubicBezTo>
                  <a:pt x="462393" y="847135"/>
                  <a:pt x="280468" y="776880"/>
                  <a:pt x="83525" y="758134"/>
                </a:cubicBezTo>
                <a:lnTo>
                  <a:pt x="0" y="754179"/>
                </a:lnTo>
                <a:lnTo>
                  <a:pt x="0" y="0"/>
                </a:lnTo>
                <a:close/>
              </a:path>
            </a:pathLst>
          </a:custGeom>
          <a:gradFill>
            <a:gsLst>
              <a:gs pos="85000">
                <a:schemeClr val="accent3">
                  <a:lumMod val="70000"/>
                  <a:lumOff val="30000"/>
                </a:schemeClr>
              </a:gs>
              <a:gs pos="0">
                <a:schemeClr val="accent3">
                  <a:lumMod val="30000"/>
                  <a:lumOff val="70000"/>
                </a:schemeClr>
              </a:gs>
            </a:gsLst>
            <a:lin ang="135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8" name="椭圆 57"/>
          <p:cNvSpPr/>
          <p:nvPr>
            <p:custDataLst>
              <p:tags r:id="rId6"/>
            </p:custDataLst>
          </p:nvPr>
        </p:nvSpPr>
        <p:spPr>
          <a:xfrm>
            <a:off x="7439660" y="4014788"/>
            <a:ext cx="877570" cy="877570"/>
          </a:xfrm>
          <a:prstGeom prst="ellipse">
            <a:avLst/>
          </a:prstGeom>
          <a:gradFill>
            <a:gsLst>
              <a:gs pos="50000">
                <a:schemeClr val="accent3"/>
              </a:gs>
              <a:gs pos="0">
                <a:schemeClr val="accent3">
                  <a:lumMod val="40000"/>
                  <a:lumOff val="60000"/>
                </a:schemeClr>
              </a:gs>
            </a:gsLst>
            <a:path path="circle">
              <a:fillToRect r="100000" b="100000"/>
            </a:path>
            <a:tileRect l="-100000" t="-100000"/>
          </a:gradFill>
          <a:ln>
            <a:gradFill>
              <a:gsLst>
                <a:gs pos="37000">
                  <a:srgbClr val="FFFFFF"/>
                </a:gs>
                <a:gs pos="0">
                  <a:schemeClr val="accent3">
                    <a:lumMod val="20000"/>
                    <a:lumOff val="80000"/>
                  </a:schemeClr>
                </a:gs>
                <a:gs pos="100000">
                  <a:srgbClr val="FFFFFF"/>
                </a:gs>
                <a:gs pos="71000">
                  <a:schemeClr val="accent3">
                    <a:lumMod val="20000"/>
                    <a:lumOff val="8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555" b="1" dirty="0">
                <a:latin typeface="+mn-ea"/>
                <a:cs typeface="+mn-ea"/>
                <a:sym typeface="+mn-ea"/>
              </a:rPr>
              <a:t>机时</a:t>
            </a:r>
            <a:endParaRPr lang="zh-CN" altLang="en-US" sz="1555" b="1" dirty="0">
              <a:latin typeface="+mn-ea"/>
              <a:cs typeface="+mn-ea"/>
              <a:sym typeface="+mn-ea"/>
            </a:endParaRPr>
          </a:p>
        </p:txBody>
      </p:sp>
      <p:sp>
        <p:nvSpPr>
          <p:cNvPr id="60" name="任意多边形: 形状 76"/>
          <p:cNvSpPr/>
          <p:nvPr>
            <p:custDataLst>
              <p:tags r:id="rId7"/>
            </p:custDataLst>
          </p:nvPr>
        </p:nvSpPr>
        <p:spPr>
          <a:xfrm>
            <a:off x="7938770" y="5004118"/>
            <a:ext cx="1339850" cy="1605915"/>
          </a:xfrm>
          <a:custGeom>
            <a:avLst/>
            <a:gdLst>
              <a:gd name="connsiteX0" fmla="*/ 534034 w 1062218"/>
              <a:gd name="connsiteY0" fmla="*/ 0 h 1272934"/>
              <a:gd name="connsiteX1" fmla="*/ 620622 w 1062218"/>
              <a:gd name="connsiteY1" fmla="*/ 93608 h 1272934"/>
              <a:gd name="connsiteX2" fmla="*/ 705863 w 1062218"/>
              <a:gd name="connsiteY2" fmla="*/ 201702 h 1272934"/>
              <a:gd name="connsiteX3" fmla="*/ 725983 w 1062218"/>
              <a:gd name="connsiteY3" fmla="*/ 231493 h 1272934"/>
              <a:gd name="connsiteX4" fmla="*/ 677176 w 1062218"/>
              <a:gd name="connsiteY4" fmla="*/ 271762 h 1272934"/>
              <a:gd name="connsiteX5" fmla="*/ 558566 w 1062218"/>
              <a:gd name="connsiteY5" fmla="*/ 558112 h 1272934"/>
              <a:gd name="connsiteX6" fmla="*/ 963526 w 1062218"/>
              <a:gd name="connsiteY6" fmla="*/ 963072 h 1272934"/>
              <a:gd name="connsiteX7" fmla="*/ 1031607 w 1062218"/>
              <a:gd name="connsiteY7" fmla="*/ 956209 h 1272934"/>
              <a:gd name="connsiteX8" fmla="*/ 1033836 w 1062218"/>
              <a:gd name="connsiteY8" fmla="*/ 966313 h 1272934"/>
              <a:gd name="connsiteX9" fmla="*/ 1053944 w 1062218"/>
              <a:gd name="connsiteY9" fmla="*/ 1109114 h 1272934"/>
              <a:gd name="connsiteX10" fmla="*/ 1062218 w 1062218"/>
              <a:gd name="connsiteY10" fmla="*/ 1272934 h 1272934"/>
              <a:gd name="connsiteX11" fmla="*/ 308039 w 1062218"/>
              <a:gd name="connsiteY11" fmla="*/ 1272934 h 1272934"/>
              <a:gd name="connsiteX12" fmla="*/ 303660 w 1062218"/>
              <a:gd name="connsiteY12" fmla="*/ 1186224 h 1272934"/>
              <a:gd name="connsiteX13" fmla="*/ 103346 w 1062218"/>
              <a:gd name="connsiteY13" fmla="*/ 655633 h 1272934"/>
              <a:gd name="connsiteX14" fmla="*/ 0 w 1062218"/>
              <a:gd name="connsiteY14" fmla="*/ 534036 h 1272934"/>
              <a:gd name="connsiteX15" fmla="*/ 534034 w 1062218"/>
              <a:gd name="connsiteY15" fmla="*/ 0 h 127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62218" h="1272934">
                <a:moveTo>
                  <a:pt x="534034" y="0"/>
                </a:moveTo>
                <a:lnTo>
                  <a:pt x="620622" y="93608"/>
                </a:lnTo>
                <a:cubicBezTo>
                  <a:pt x="650326" y="128552"/>
                  <a:pt x="678764" y="164608"/>
                  <a:pt x="705863" y="201702"/>
                </a:cubicBezTo>
                <a:lnTo>
                  <a:pt x="725983" y="231493"/>
                </a:lnTo>
                <a:lnTo>
                  <a:pt x="677176" y="271762"/>
                </a:lnTo>
                <a:cubicBezTo>
                  <a:pt x="603893" y="345046"/>
                  <a:pt x="558566" y="446286"/>
                  <a:pt x="558566" y="558112"/>
                </a:cubicBezTo>
                <a:cubicBezTo>
                  <a:pt x="558566" y="781765"/>
                  <a:pt x="739873" y="963072"/>
                  <a:pt x="963526" y="963072"/>
                </a:cubicBezTo>
                <a:lnTo>
                  <a:pt x="1031607" y="956209"/>
                </a:lnTo>
                <a:lnTo>
                  <a:pt x="1033836" y="966313"/>
                </a:lnTo>
                <a:cubicBezTo>
                  <a:pt x="1042326" y="1013324"/>
                  <a:pt x="1049053" y="1060948"/>
                  <a:pt x="1053944" y="1109114"/>
                </a:cubicBezTo>
                <a:lnTo>
                  <a:pt x="1062218" y="1272934"/>
                </a:lnTo>
                <a:lnTo>
                  <a:pt x="308039" y="1272934"/>
                </a:lnTo>
                <a:lnTo>
                  <a:pt x="303660" y="1186224"/>
                </a:lnTo>
                <a:cubicBezTo>
                  <a:pt x="283696" y="989639"/>
                  <a:pt x="212383" y="808235"/>
                  <a:pt x="103346" y="655633"/>
                </a:cubicBezTo>
                <a:lnTo>
                  <a:pt x="0" y="534036"/>
                </a:lnTo>
                <a:lnTo>
                  <a:pt x="534034" y="0"/>
                </a:lnTo>
                <a:close/>
              </a:path>
            </a:pathLst>
          </a:custGeom>
          <a:gradFill>
            <a:gsLst>
              <a:gs pos="85000">
                <a:schemeClr val="accent4">
                  <a:lumMod val="70000"/>
                  <a:lumOff val="30000"/>
                </a:schemeClr>
              </a:gs>
              <a:gs pos="0">
                <a:schemeClr val="accent4">
                  <a:lumMod val="30000"/>
                  <a:lumOff val="70000"/>
                </a:schemeClr>
              </a:gs>
            </a:gsLst>
            <a:lin ang="135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61" name="椭圆 60"/>
          <p:cNvSpPr/>
          <p:nvPr>
            <p:custDataLst>
              <p:tags r:id="rId8"/>
            </p:custDataLst>
          </p:nvPr>
        </p:nvSpPr>
        <p:spPr>
          <a:xfrm>
            <a:off x="8715375" y="5265103"/>
            <a:ext cx="877570" cy="877570"/>
          </a:xfrm>
          <a:prstGeom prst="ellipse">
            <a:avLst/>
          </a:prstGeom>
          <a:gradFill>
            <a:gsLst>
              <a:gs pos="44000">
                <a:schemeClr val="accent4"/>
              </a:gs>
              <a:gs pos="0">
                <a:schemeClr val="accent4">
                  <a:lumMod val="40000"/>
                  <a:lumOff val="60000"/>
                </a:schemeClr>
              </a:gs>
            </a:gsLst>
            <a:path path="circle">
              <a:fillToRect r="100000" b="100000"/>
            </a:path>
            <a:tileRect l="-100000" t="-100000"/>
          </a:gradFill>
          <a:ln>
            <a:gradFill>
              <a:gsLst>
                <a:gs pos="37000">
                  <a:srgbClr val="FFFFFF"/>
                </a:gs>
                <a:gs pos="0">
                  <a:schemeClr val="accent4">
                    <a:lumMod val="20000"/>
                    <a:lumOff val="80000"/>
                  </a:schemeClr>
                </a:gs>
                <a:gs pos="100000">
                  <a:srgbClr val="FFFFFF"/>
                </a:gs>
                <a:gs pos="71000">
                  <a:schemeClr val="accent4">
                    <a:lumMod val="20000"/>
                    <a:lumOff val="8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dirty="0">
                <a:latin typeface="+mn-ea"/>
                <a:cs typeface="+mn-ea"/>
                <a:sym typeface="+mn-ea"/>
              </a:rPr>
              <a:t>成效</a:t>
            </a:r>
            <a:endParaRPr lang="zh-CN" altLang="en-US" sz="1400" b="1" dirty="0">
              <a:latin typeface="+mn-ea"/>
              <a:cs typeface="+mn-ea"/>
              <a:sym typeface="+mn-ea"/>
            </a:endParaRPr>
          </a:p>
        </p:txBody>
      </p:sp>
      <p:sp>
        <p:nvSpPr>
          <p:cNvPr id="3" name="矩形 2"/>
          <p:cNvSpPr/>
          <p:nvPr>
            <p:custDataLst>
              <p:tags r:id="rId9"/>
            </p:custDataLst>
          </p:nvPr>
        </p:nvSpPr>
        <p:spPr>
          <a:xfrm>
            <a:off x="1689100" y="2658745"/>
            <a:ext cx="4428490" cy="789940"/>
          </a:xfrm>
          <a:prstGeom prst="rect">
            <a:avLst/>
          </a:prstGeom>
          <a:noFill/>
        </p:spPr>
        <p:txBody>
          <a:bodyPr wrap="square" lIns="0" tIns="0" rIns="0" bIns="0" rtlCol="0" anchor="t" anchorCtr="0">
            <a:noAutofit/>
          </a:bodyPr>
          <a:lstStyle/>
          <a:p>
            <a:pPr algn="r">
              <a:lnSpc>
                <a:spcPct val="150000"/>
              </a:lnSpc>
              <a:spcBef>
                <a:spcPct val="0"/>
              </a:spcBef>
              <a:spcAft>
                <a:spcPct val="0"/>
              </a:spcAft>
            </a:pPr>
            <a:r>
              <a:rPr lang="zh-CN" altLang="en-US" sz="1400" dirty="0">
                <a:solidFill>
                  <a:schemeClr val="tx1">
                    <a:lumMod val="85000"/>
                    <a:lumOff val="15000"/>
                  </a:schemeClr>
                </a:solidFill>
                <a:latin typeface="+mn-ea"/>
                <a:cs typeface="+mn-ea"/>
              </a:rPr>
              <a:t>国家（省）重点实验室（含重组入列的全国重点实验室）、工程（技术）研究中心、野外科学观测研究站等创新平台及创新平台所属的科研设施和仪器纳入共享平台的情况。</a:t>
            </a:r>
            <a:endParaRPr lang="zh-CN" altLang="en-US" sz="1400" dirty="0">
              <a:solidFill>
                <a:schemeClr val="tx1">
                  <a:lumMod val="85000"/>
                  <a:lumOff val="15000"/>
                </a:schemeClr>
              </a:solidFill>
              <a:latin typeface="+mn-ea"/>
              <a:cs typeface="+mn-ea"/>
            </a:endParaRPr>
          </a:p>
        </p:txBody>
      </p:sp>
      <p:sp>
        <p:nvSpPr>
          <p:cNvPr id="4" name="矩形 3"/>
          <p:cNvSpPr/>
          <p:nvPr>
            <p:custDataLst>
              <p:tags r:id="rId10"/>
            </p:custDataLst>
          </p:nvPr>
        </p:nvSpPr>
        <p:spPr>
          <a:xfrm>
            <a:off x="3302635" y="1916748"/>
            <a:ext cx="2827655" cy="625475"/>
          </a:xfrm>
          <a:prstGeom prst="rect">
            <a:avLst/>
          </a:prstGeom>
          <a:noFill/>
        </p:spPr>
        <p:txBody>
          <a:bodyPr wrap="square" lIns="0" tIns="0" rIns="0" bIns="0" rtlCol="0" anchor="b">
            <a:noAutofit/>
          </a:bodyPr>
          <a:lstStyle/>
          <a:p>
            <a:pPr algn="r">
              <a:spcBef>
                <a:spcPct val="0"/>
              </a:spcBef>
              <a:spcAft>
                <a:spcPct val="0"/>
              </a:spcAft>
            </a:pPr>
            <a:r>
              <a:rPr lang="zh-CN" altLang="en-US" b="1" dirty="0">
                <a:solidFill>
                  <a:schemeClr val="accent2"/>
                </a:solidFill>
                <a:latin typeface="+mn-ea"/>
                <a:cs typeface="+mn-ea"/>
              </a:rPr>
              <a:t>创新平台</a:t>
            </a:r>
            <a:r>
              <a:rPr lang="zh-CN" altLang="en-US" b="1" dirty="0">
                <a:solidFill>
                  <a:schemeClr val="accent2"/>
                </a:solidFill>
                <a:latin typeface="+mn-ea"/>
                <a:cs typeface="+mn-ea"/>
              </a:rPr>
              <a:t>入网率</a:t>
            </a:r>
            <a:endParaRPr lang="zh-CN" altLang="en-US" b="1" dirty="0">
              <a:solidFill>
                <a:schemeClr val="accent2"/>
              </a:solidFill>
              <a:latin typeface="+mn-ea"/>
              <a:cs typeface="+mn-ea"/>
            </a:endParaRPr>
          </a:p>
        </p:txBody>
      </p:sp>
      <p:sp>
        <p:nvSpPr>
          <p:cNvPr id="5" name="矩形 4"/>
          <p:cNvSpPr/>
          <p:nvPr>
            <p:custDataLst>
              <p:tags r:id="rId11"/>
            </p:custDataLst>
          </p:nvPr>
        </p:nvSpPr>
        <p:spPr>
          <a:xfrm>
            <a:off x="1242695" y="4978718"/>
            <a:ext cx="2955925" cy="789940"/>
          </a:xfrm>
          <a:prstGeom prst="rect">
            <a:avLst/>
          </a:prstGeom>
          <a:noFill/>
        </p:spPr>
        <p:txBody>
          <a:bodyPr wrap="square" lIns="0" tIns="0" rIns="0" bIns="0" rtlCol="0" anchor="t" anchorCtr="0">
            <a:noAutofit/>
          </a:bodyPr>
          <a:lstStyle/>
          <a:p>
            <a:pPr algn="r">
              <a:lnSpc>
                <a:spcPct val="150000"/>
              </a:lnSpc>
              <a:spcBef>
                <a:spcPct val="0"/>
              </a:spcBef>
              <a:spcAft>
                <a:spcPct val="0"/>
              </a:spcAft>
            </a:pPr>
            <a:r>
              <a:rPr lang="zh-CN" altLang="en-US" sz="1400">
                <a:solidFill>
                  <a:schemeClr val="tx1">
                    <a:lumMod val="85000"/>
                    <a:lumOff val="15000"/>
                  </a:schemeClr>
                </a:solidFill>
                <a:latin typeface="+mn-ea"/>
                <a:cs typeface="+mn-ea"/>
              </a:rPr>
              <a:t>纳入共享平台的科研设施和仪器占本单位应开放总数的比例</a:t>
            </a:r>
            <a:endParaRPr lang="zh-CN" altLang="en-US" sz="1400">
              <a:solidFill>
                <a:schemeClr val="tx1">
                  <a:lumMod val="85000"/>
                  <a:lumOff val="15000"/>
                </a:schemeClr>
              </a:solidFill>
              <a:latin typeface="+mn-ea"/>
              <a:cs typeface="+mn-ea"/>
            </a:endParaRPr>
          </a:p>
          <a:p>
            <a:pPr marL="285750" indent="-285750" algn="r">
              <a:lnSpc>
                <a:spcPct val="150000"/>
              </a:lnSpc>
              <a:spcBef>
                <a:spcPct val="0"/>
              </a:spcBef>
              <a:spcAft>
                <a:spcPct val="0"/>
              </a:spcAft>
              <a:buFont typeface="Wingdings" panose="05000000000000000000" charset="0"/>
              <a:buChar char="ü"/>
            </a:pPr>
            <a:r>
              <a:rPr lang="en-US" altLang="zh-CN" sz="1400">
                <a:solidFill>
                  <a:schemeClr val="tx1">
                    <a:lumMod val="85000"/>
                    <a:lumOff val="15000"/>
                  </a:schemeClr>
                </a:solidFill>
                <a:latin typeface="+mn-ea"/>
                <a:cs typeface="+mn-ea"/>
              </a:rPr>
              <a:t>需提供本单位科研设施和仪器资产清单并加盖法人单位公章</a:t>
            </a:r>
            <a:endParaRPr lang="en-US" altLang="zh-CN" sz="1400">
              <a:solidFill>
                <a:schemeClr val="tx1">
                  <a:lumMod val="85000"/>
                  <a:lumOff val="15000"/>
                </a:schemeClr>
              </a:solidFill>
              <a:latin typeface="+mn-ea"/>
              <a:cs typeface="+mn-ea"/>
            </a:endParaRPr>
          </a:p>
        </p:txBody>
      </p:sp>
      <p:sp>
        <p:nvSpPr>
          <p:cNvPr id="6" name="矩形 5"/>
          <p:cNvSpPr/>
          <p:nvPr>
            <p:custDataLst>
              <p:tags r:id="rId12"/>
            </p:custDataLst>
          </p:nvPr>
        </p:nvSpPr>
        <p:spPr>
          <a:xfrm>
            <a:off x="1370965" y="4318318"/>
            <a:ext cx="2827655" cy="625475"/>
          </a:xfrm>
          <a:prstGeom prst="rect">
            <a:avLst/>
          </a:prstGeom>
          <a:noFill/>
        </p:spPr>
        <p:txBody>
          <a:bodyPr wrap="square" lIns="0" tIns="0" rIns="0" bIns="0" rtlCol="0" anchor="b">
            <a:noAutofit/>
          </a:bodyPr>
          <a:lstStyle/>
          <a:p>
            <a:pPr algn="r">
              <a:spcBef>
                <a:spcPct val="0"/>
              </a:spcBef>
              <a:spcAft>
                <a:spcPct val="0"/>
              </a:spcAft>
            </a:pPr>
            <a:r>
              <a:rPr lang="zh-CN" altLang="en-US" b="1" dirty="0">
                <a:solidFill>
                  <a:schemeClr val="accent1"/>
                </a:solidFill>
                <a:latin typeface="+mn-ea"/>
                <a:cs typeface="+mn-ea"/>
              </a:rPr>
              <a:t>科研设施和仪器</a:t>
            </a:r>
            <a:r>
              <a:rPr lang="zh-CN" altLang="en-US" b="1" dirty="0">
                <a:solidFill>
                  <a:schemeClr val="accent1"/>
                </a:solidFill>
                <a:latin typeface="+mn-ea"/>
                <a:cs typeface="+mn-ea"/>
              </a:rPr>
              <a:t>入网率</a:t>
            </a:r>
            <a:endParaRPr lang="zh-CN" altLang="en-US" b="1" dirty="0">
              <a:solidFill>
                <a:schemeClr val="accent1"/>
              </a:solidFill>
              <a:latin typeface="+mn-ea"/>
              <a:cs typeface="+mn-ea"/>
            </a:endParaRPr>
          </a:p>
        </p:txBody>
      </p:sp>
      <p:sp>
        <p:nvSpPr>
          <p:cNvPr id="7" name="矩形 6"/>
          <p:cNvSpPr/>
          <p:nvPr>
            <p:custDataLst>
              <p:tags r:id="rId13"/>
            </p:custDataLst>
          </p:nvPr>
        </p:nvSpPr>
        <p:spPr>
          <a:xfrm>
            <a:off x="7439660" y="2809240"/>
            <a:ext cx="3787775" cy="789940"/>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a:solidFill>
                  <a:schemeClr val="tx1">
                    <a:lumMod val="85000"/>
                    <a:lumOff val="15000"/>
                  </a:schemeClr>
                </a:solidFill>
                <a:latin typeface="+mn-ea"/>
                <a:cs typeface="+mn-ea"/>
              </a:rPr>
              <a:t>科研设施和仪器年平均</a:t>
            </a:r>
            <a:r>
              <a:rPr lang="zh-CN" altLang="en-US" sz="2400" b="1">
                <a:solidFill>
                  <a:schemeClr val="accent3">
                    <a:lumMod val="75000"/>
                  </a:schemeClr>
                </a:solidFill>
                <a:latin typeface="+mn-ea"/>
                <a:cs typeface="+mn-ea"/>
              </a:rPr>
              <a:t>有效运行机时</a:t>
            </a:r>
            <a:endParaRPr lang="zh-CN" altLang="en-US" sz="2400" b="1">
              <a:solidFill>
                <a:schemeClr val="accent3">
                  <a:lumMod val="75000"/>
                </a:schemeClr>
              </a:solidFill>
              <a:latin typeface="+mn-ea"/>
              <a:cs typeface="+mn-ea"/>
            </a:endParaRPr>
          </a:p>
        </p:txBody>
      </p:sp>
      <p:sp>
        <p:nvSpPr>
          <p:cNvPr id="8" name="矩形 7"/>
          <p:cNvSpPr/>
          <p:nvPr>
            <p:custDataLst>
              <p:tags r:id="rId14"/>
            </p:custDataLst>
          </p:nvPr>
        </p:nvSpPr>
        <p:spPr>
          <a:xfrm>
            <a:off x="7590790" y="2138998"/>
            <a:ext cx="2827656" cy="625475"/>
          </a:xfrm>
          <a:prstGeom prst="rect">
            <a:avLst/>
          </a:prstGeom>
          <a:noFill/>
        </p:spPr>
        <p:txBody>
          <a:bodyPr wrap="square" lIns="0" tIns="0" rIns="0" bIns="0" rtlCol="0" anchor="b">
            <a:noAutofit/>
          </a:bodyPr>
          <a:lstStyle/>
          <a:p>
            <a:pPr>
              <a:spcBef>
                <a:spcPct val="0"/>
              </a:spcBef>
              <a:spcAft>
                <a:spcPct val="0"/>
              </a:spcAft>
            </a:pPr>
            <a:r>
              <a:rPr lang="zh-CN" altLang="en-US" b="1" dirty="0">
                <a:solidFill>
                  <a:schemeClr val="accent3"/>
                </a:solidFill>
                <a:latin typeface="+mn-ea"/>
                <a:cs typeface="+mn-ea"/>
              </a:rPr>
              <a:t>有效</a:t>
            </a:r>
            <a:r>
              <a:rPr lang="zh-CN" altLang="en-US" b="1" dirty="0">
                <a:solidFill>
                  <a:schemeClr val="accent3"/>
                </a:solidFill>
                <a:latin typeface="+mn-ea"/>
                <a:cs typeface="+mn-ea"/>
              </a:rPr>
              <a:t>运行机时</a:t>
            </a:r>
            <a:endParaRPr lang="zh-CN" altLang="en-US" b="1" dirty="0">
              <a:solidFill>
                <a:schemeClr val="accent3"/>
              </a:solidFill>
              <a:latin typeface="+mn-ea"/>
              <a:cs typeface="+mn-ea"/>
            </a:endParaRPr>
          </a:p>
        </p:txBody>
      </p:sp>
      <p:sp>
        <p:nvSpPr>
          <p:cNvPr id="9" name="矩形 8"/>
          <p:cNvSpPr/>
          <p:nvPr>
            <p:custDataLst>
              <p:tags r:id="rId15"/>
            </p:custDataLst>
          </p:nvPr>
        </p:nvSpPr>
        <p:spPr>
          <a:xfrm>
            <a:off x="9669145" y="4978718"/>
            <a:ext cx="2980054" cy="789940"/>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a:solidFill>
                  <a:schemeClr val="tx1">
                    <a:lumMod val="85000"/>
                    <a:lumOff val="15000"/>
                  </a:schemeClr>
                </a:solidFill>
                <a:latin typeface="+mn-ea"/>
                <a:cs typeface="+mn-ea"/>
              </a:rPr>
              <a:t>科研设施和仪器服务</a:t>
            </a:r>
            <a:r>
              <a:rPr lang="zh-CN" altLang="en-US" sz="2000" b="1">
                <a:solidFill>
                  <a:schemeClr val="tx1">
                    <a:lumMod val="85000"/>
                    <a:lumOff val="15000"/>
                  </a:schemeClr>
                </a:solidFill>
                <a:latin typeface="+mn-ea"/>
                <a:cs typeface="+mn-ea"/>
              </a:rPr>
              <a:t>本单位</a:t>
            </a:r>
            <a:r>
              <a:rPr lang="zh-CN" altLang="en-US" sz="1400">
                <a:solidFill>
                  <a:schemeClr val="tx1">
                    <a:lumMod val="85000"/>
                    <a:lumOff val="15000"/>
                  </a:schemeClr>
                </a:solidFill>
                <a:latin typeface="+mn-ea"/>
                <a:cs typeface="+mn-ea"/>
              </a:rPr>
              <a:t>科技创新的成效</a:t>
            </a:r>
            <a:endParaRPr lang="zh-CN" altLang="en-US" sz="1400">
              <a:solidFill>
                <a:schemeClr val="tx1">
                  <a:lumMod val="85000"/>
                  <a:lumOff val="15000"/>
                </a:schemeClr>
              </a:solidFill>
              <a:latin typeface="+mn-ea"/>
              <a:cs typeface="+mn-ea"/>
            </a:endParaRPr>
          </a:p>
        </p:txBody>
      </p:sp>
      <p:sp>
        <p:nvSpPr>
          <p:cNvPr id="10" name="矩形 9"/>
          <p:cNvSpPr/>
          <p:nvPr>
            <p:custDataLst>
              <p:tags r:id="rId16"/>
            </p:custDataLst>
          </p:nvPr>
        </p:nvSpPr>
        <p:spPr>
          <a:xfrm>
            <a:off x="9515475" y="4318318"/>
            <a:ext cx="2827655" cy="625475"/>
          </a:xfrm>
          <a:prstGeom prst="rect">
            <a:avLst/>
          </a:prstGeom>
          <a:noFill/>
        </p:spPr>
        <p:txBody>
          <a:bodyPr wrap="square" lIns="0" tIns="0" rIns="0" bIns="0" rtlCol="0" anchor="b">
            <a:noAutofit/>
          </a:bodyPr>
          <a:lstStyle/>
          <a:p>
            <a:pPr>
              <a:spcBef>
                <a:spcPct val="0"/>
              </a:spcBef>
              <a:spcAft>
                <a:spcPct val="0"/>
              </a:spcAft>
            </a:pPr>
            <a:r>
              <a:rPr lang="zh-CN" altLang="en-US" b="1" dirty="0">
                <a:solidFill>
                  <a:schemeClr val="accent4"/>
                </a:solidFill>
                <a:latin typeface="+mn-ea"/>
                <a:cs typeface="+mn-ea"/>
              </a:rPr>
              <a:t>科技创新成效</a:t>
            </a:r>
            <a:endParaRPr lang="zh-CN" altLang="en-US" b="1" dirty="0">
              <a:solidFill>
                <a:schemeClr val="accent4"/>
              </a:solidFill>
              <a:latin typeface="+mn-ea"/>
              <a:cs typeface="+mn-ea"/>
            </a:endParaRPr>
          </a:p>
        </p:txBody>
      </p:sp>
      <p:sp>
        <p:nvSpPr>
          <p:cNvPr id="13" name="标题 12"/>
          <p:cNvSpPr>
            <a:spLocks noGrp="1"/>
          </p:cNvSpPr>
          <p:nvPr>
            <p:ph type="title"/>
            <p:custDataLst>
              <p:tags r:id="rId17"/>
            </p:custDataLst>
          </p:nvPr>
        </p:nvSpPr>
        <p:spPr/>
        <p:txBody>
          <a:bodyPr/>
          <a:lstStyle/>
          <a:p>
            <a:r>
              <a:rPr lang="zh-CN" altLang="en-US" dirty="0"/>
              <a:t>运行使用情况</a:t>
            </a:r>
            <a:endParaRPr lang="zh-CN" altLang="en-US" dirty="0"/>
          </a:p>
        </p:txBody>
      </p:sp>
      <p:grpSp>
        <p:nvGrpSpPr>
          <p:cNvPr id="2" name="组合 1"/>
          <p:cNvGrpSpPr/>
          <p:nvPr/>
        </p:nvGrpSpPr>
        <p:grpSpPr>
          <a:xfrm>
            <a:off x="0" y="7150437"/>
            <a:ext cx="13771562" cy="720080"/>
            <a:chOff x="0" y="7171580"/>
            <a:chExt cx="13771562" cy="720080"/>
          </a:xfrm>
        </p:grpSpPr>
        <p:pic>
          <p:nvPicPr>
            <p:cNvPr id="24" name="图片 23"/>
            <p:cNvPicPr/>
            <p:nvPr/>
          </p:nvPicPr>
          <p:blipFill>
            <a:blip r:embed="rId18"/>
            <a:stretch>
              <a:fillRect/>
            </a:stretch>
          </p:blipFill>
          <p:spPr>
            <a:xfrm flipV="1">
              <a:off x="0" y="7171580"/>
              <a:ext cx="13771562" cy="720080"/>
            </a:xfrm>
            <a:prstGeom prst="rect">
              <a:avLst/>
            </a:prstGeom>
          </p:spPr>
        </p:pic>
        <p:pic>
          <p:nvPicPr>
            <p:cNvPr id="25" name="图片 2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8"/>
          <a:stretch>
            <a:fillRect/>
          </a:stretch>
        </p:blipFill>
        <p:spPr>
          <a:xfrm flipV="1">
            <a:off x="53250" y="981139"/>
            <a:ext cx="3186369" cy="38384"/>
          </a:xfrm>
          <a:prstGeom prst="rect">
            <a:avLst/>
          </a:prstGeom>
        </p:spPr>
      </p:pic>
      <p:sp>
        <p:nvSpPr>
          <p:cNvPr id="11" name="文本框 10"/>
          <p:cNvSpPr txBox="1"/>
          <p:nvPr/>
        </p:nvSpPr>
        <p:spPr>
          <a:xfrm>
            <a:off x="350290" y="266636"/>
            <a:ext cx="2592288" cy="646331"/>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评价考核</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12" name="文本框 11"/>
          <p:cNvSpPr txBox="1"/>
          <p:nvPr/>
        </p:nvSpPr>
        <p:spPr>
          <a:xfrm>
            <a:off x="377825" y="2778760"/>
            <a:ext cx="524510" cy="2999740"/>
          </a:xfrm>
          <a:prstGeom prst="rect">
            <a:avLst/>
          </a:prstGeom>
          <a:noFill/>
        </p:spPr>
        <p:txBody>
          <a:bodyPr wrap="square" rtlCol="0">
            <a:spAutoFit/>
          </a:bodyPr>
          <a:p>
            <a:pPr algn="ctr"/>
            <a:r>
              <a:rPr lang="zh-CN" altLang="en-US"/>
              <a:t>是否应有尽有</a:t>
            </a:r>
            <a:endParaRPr lang="zh-CN" altLang="en-US"/>
          </a:p>
          <a:p>
            <a:pPr algn="ctr"/>
            <a:endParaRPr lang="zh-CN" altLang="en-US"/>
          </a:p>
        </p:txBody>
      </p:sp>
      <p:sp>
        <p:nvSpPr>
          <p:cNvPr id="14" name="文本框 13"/>
          <p:cNvSpPr txBox="1"/>
          <p:nvPr/>
        </p:nvSpPr>
        <p:spPr>
          <a:xfrm>
            <a:off x="12845415" y="1699260"/>
            <a:ext cx="598170" cy="4544060"/>
          </a:xfrm>
          <a:prstGeom prst="rect">
            <a:avLst/>
          </a:prstGeom>
          <a:noFill/>
        </p:spPr>
        <p:txBody>
          <a:bodyPr vert="eaVert" wrap="square" rtlCol="0">
            <a:spAutoFit/>
          </a:bodyPr>
          <a:p>
            <a:pPr algn="ctr"/>
            <a:r>
              <a:rPr lang="zh-CN" altLang="en-US"/>
              <a:t>是否真实、是否显著</a:t>
            </a:r>
            <a:endParaRPr lang="zh-CN" altLang="en-US"/>
          </a:p>
        </p:txBody>
      </p:sp>
    </p:spTree>
    <p:custDataLst>
      <p:tags r:id="rId20"/>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3" name="文本框 2"/>
          <p:cNvSpPr txBox="1"/>
          <p:nvPr/>
        </p:nvSpPr>
        <p:spPr>
          <a:xfrm>
            <a:off x="881365" y="1287732"/>
            <a:ext cx="5472608" cy="506730"/>
          </a:xfrm>
          <a:prstGeom prst="rect">
            <a:avLst/>
          </a:prstGeom>
          <a:noFill/>
        </p:spPr>
        <p:txBody>
          <a:bodyPr wrap="square" rtlCol="0">
            <a:spAutoFit/>
          </a:bodyPr>
          <a:lstStyle/>
          <a:p>
            <a:r>
              <a:rPr lang="zh-CN" altLang="en-US" dirty="0">
                <a:latin typeface="华文中宋" panose="02010600040101010101" pitchFamily="2" charset="-122"/>
                <a:ea typeface="华文中宋" panose="02010600040101010101" pitchFamily="2" charset="-122"/>
              </a:rPr>
              <a:t>平台运行案例</a:t>
            </a:r>
            <a:endParaRPr lang="zh-CN" altLang="en-US" dirty="0">
              <a:latin typeface="华文中宋" panose="02010600040101010101" pitchFamily="2" charset="-122"/>
              <a:ea typeface="华文中宋" panose="02010600040101010101" pitchFamily="2" charset="-122"/>
            </a:endParaRPr>
          </a:p>
        </p:txBody>
      </p:sp>
      <p:sp>
        <p:nvSpPr>
          <p:cNvPr id="4" name="文本框 3"/>
          <p:cNvSpPr txBox="1"/>
          <p:nvPr/>
        </p:nvSpPr>
        <p:spPr>
          <a:xfrm>
            <a:off x="352295" y="1903910"/>
            <a:ext cx="7920880" cy="4662815"/>
          </a:xfrm>
          <a:prstGeom prst="rect">
            <a:avLst/>
          </a:prstGeom>
          <a:noFill/>
        </p:spPr>
        <p:txBody>
          <a:bodyPr wrap="square" rtlCol="0">
            <a:spAutoFit/>
          </a:bodyPr>
          <a:lstStyle/>
          <a:p>
            <a:r>
              <a:rPr lang="zh-CN" altLang="en-US" dirty="0"/>
              <a:t>仪器共享案例：</a:t>
            </a:r>
            <a:endParaRPr lang="en-US" altLang="zh-CN" dirty="0"/>
          </a:p>
          <a:p>
            <a:pPr marL="457200" indent="-457200">
              <a:buFont typeface="Wingdings" panose="05000000000000000000" pitchFamily="2" charset="2"/>
              <a:buChar char="Ø"/>
            </a:pPr>
            <a:r>
              <a:rPr lang="zh-CN" altLang="en-US" dirty="0"/>
              <a:t>湖南鑫湖新材料科技有限公司利用中南大学的</a:t>
            </a:r>
            <a:r>
              <a:rPr lang="en-US" altLang="zh-CN" dirty="0"/>
              <a:t>MTS Landmark </a:t>
            </a:r>
            <a:r>
              <a:rPr lang="zh-CN" altLang="en-US" b="1" dirty="0">
                <a:solidFill>
                  <a:srgbClr val="C00000"/>
                </a:solidFill>
              </a:rPr>
              <a:t>高频疲劳试验机</a:t>
            </a:r>
            <a:r>
              <a:rPr lang="zh-CN" altLang="en-US" dirty="0"/>
              <a:t>进行了“</a:t>
            </a:r>
            <a:r>
              <a:rPr lang="en-US" altLang="zh-CN" dirty="0"/>
              <a:t>EN AW 5083-O</a:t>
            </a:r>
            <a:r>
              <a:rPr lang="zh-CN" altLang="en-US" dirty="0"/>
              <a:t>铝合金性能分析测试”，节约仪器购置费</a:t>
            </a:r>
            <a:r>
              <a:rPr lang="en-US" altLang="zh-CN" dirty="0"/>
              <a:t>200</a:t>
            </a:r>
            <a:r>
              <a:rPr lang="zh-CN" altLang="en-US" dirty="0"/>
              <a:t>多万元，并促成了其</a:t>
            </a:r>
            <a:r>
              <a:rPr lang="en-US" altLang="zh-CN" dirty="0"/>
              <a:t>5083</a:t>
            </a:r>
            <a:r>
              <a:rPr lang="zh-CN" altLang="en-US" dirty="0"/>
              <a:t>铝合金在高铁上的应用，推动了企业高质量发展。</a:t>
            </a:r>
            <a:endParaRPr lang="en-US" altLang="zh-CN" dirty="0"/>
          </a:p>
          <a:p>
            <a:pPr marL="457200" indent="-457200">
              <a:buFont typeface="Wingdings" panose="05000000000000000000" pitchFamily="2" charset="2"/>
              <a:buChar char="Ø"/>
            </a:pPr>
            <a:r>
              <a:rPr lang="zh-CN" altLang="en-US" dirty="0"/>
              <a:t>湖南新汇制药股份有限公司通过省中医药研究院的</a:t>
            </a:r>
            <a:r>
              <a:rPr lang="zh-CN" altLang="en-US" b="1" dirty="0">
                <a:solidFill>
                  <a:srgbClr val="C00000"/>
                </a:solidFill>
              </a:rPr>
              <a:t>质谱仪、高效液相色谱</a:t>
            </a:r>
            <a:r>
              <a:rPr lang="zh-CN" altLang="en-US" dirty="0"/>
              <a:t>等大型仪器，顺利完成了国家科技重大专项“重大新药创制”创新中药“便可通片”的研制，节约了仪器购置费近</a:t>
            </a:r>
            <a:r>
              <a:rPr lang="en-US" altLang="zh-CN" dirty="0"/>
              <a:t>200</a:t>
            </a:r>
            <a:r>
              <a:rPr lang="zh-CN" altLang="en-US" dirty="0"/>
              <a:t>万元，每年减少仪器操作人员人力成本</a:t>
            </a:r>
            <a:r>
              <a:rPr lang="en-US" altLang="zh-CN" dirty="0"/>
              <a:t>20</a:t>
            </a:r>
            <a:r>
              <a:rPr lang="zh-CN" altLang="en-US" dirty="0"/>
              <a:t>余万元。</a:t>
            </a:r>
            <a:endParaRPr lang="zh-CN" altLang="en-US" dirty="0"/>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36" y="366041"/>
            <a:ext cx="6143589" cy="1588372"/>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3175" y="2153393"/>
            <a:ext cx="2212517" cy="3920810"/>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7576" y="2112745"/>
            <a:ext cx="3127469" cy="3920810"/>
          </a:xfrm>
          <a:prstGeom prst="rect">
            <a:avLst/>
          </a:prstGeom>
        </p:spPr>
      </p:pic>
      <p:sp>
        <p:nvSpPr>
          <p:cNvPr id="13" name="文本框 12"/>
          <p:cNvSpPr txBox="1"/>
          <p:nvPr/>
        </p:nvSpPr>
        <p:spPr>
          <a:xfrm>
            <a:off x="464041" y="264062"/>
            <a:ext cx="2592288" cy="646331"/>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构建平台</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1228" y="920485"/>
            <a:ext cx="4495235" cy="3215795"/>
          </a:xfrm>
          <a:prstGeom prst="rect">
            <a:avLst/>
          </a:prstGeom>
        </p:spPr>
      </p:pic>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2"/>
            <a:stretch>
              <a:fillRect/>
            </a:stretch>
          </p:blipFill>
          <p:spPr>
            <a:xfrm flipV="1">
              <a:off x="0" y="7171580"/>
              <a:ext cx="13771562" cy="720080"/>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2"/>
          <a:stretch>
            <a:fillRect/>
          </a:stretch>
        </p:blipFill>
        <p:spPr>
          <a:xfrm flipV="1">
            <a:off x="53250" y="981139"/>
            <a:ext cx="3186369" cy="38384"/>
          </a:xfrm>
          <a:prstGeom prst="rect">
            <a:avLst/>
          </a:prstGeom>
        </p:spPr>
      </p:pic>
      <p:sp>
        <p:nvSpPr>
          <p:cNvPr id="22" name="文本框 21"/>
          <p:cNvSpPr txBox="1"/>
          <p:nvPr/>
        </p:nvSpPr>
        <p:spPr>
          <a:xfrm>
            <a:off x="464041" y="264062"/>
            <a:ext cx="2592288" cy="646331"/>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构建平台</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3" name="矩形 2"/>
          <p:cNvSpPr/>
          <p:nvPr/>
        </p:nvSpPr>
        <p:spPr>
          <a:xfrm>
            <a:off x="4554538" y="507701"/>
            <a:ext cx="8541624" cy="6863417"/>
          </a:xfrm>
          <a:prstGeom prst="rect">
            <a:avLst/>
          </a:prstGeom>
        </p:spPr>
        <p:txBody>
          <a:bodyPr wrap="square">
            <a:spAutoFit/>
          </a:bodyPr>
          <a:lstStyle/>
          <a:p>
            <a:pPr marL="723900" indent="-457200" algn="just">
              <a:lnSpc>
                <a:spcPts val="2900"/>
              </a:lnSpc>
              <a:spcAft>
                <a:spcPts val="600"/>
              </a:spcAft>
              <a:buFont typeface="Wingdings" panose="05000000000000000000" pitchFamily="2" charset="2"/>
              <a:buChar char="Ø"/>
            </a:pPr>
            <a:r>
              <a:rPr lang="zh-CN" altLang="zh-CN" kern="100" dirty="0">
                <a:latin typeface="+mn-ea"/>
                <a:cs typeface="Times New Roman" panose="02020603050405020304" pitchFamily="18" charset="0"/>
              </a:rPr>
              <a:t>湘潭鑫源自控设备制造有限公司、湘潭鑫控机电科技有限公司借助湖南省林业科学院的</a:t>
            </a:r>
            <a:r>
              <a:rPr lang="zh-CN" altLang="zh-CN" b="1" kern="100" dirty="0">
                <a:solidFill>
                  <a:srgbClr val="C00000"/>
                </a:solidFill>
                <a:latin typeface="+mn-ea"/>
                <a:cs typeface="Times New Roman" panose="02020603050405020304" pitchFamily="18" charset="0"/>
              </a:rPr>
              <a:t>同步热分析仪</a:t>
            </a:r>
            <a:r>
              <a:rPr lang="zh-CN" altLang="zh-CN" kern="100" dirty="0">
                <a:latin typeface="+mn-ea"/>
                <a:cs typeface="Times New Roman" panose="02020603050405020304" pitchFamily="18" charset="0"/>
              </a:rPr>
              <a:t>等大型仪器设备，共同创新开发了油茶果热爆脱蒲技术研究及成套设备，适合于油茶鲜果热风烘干爆蒲、油茶籽烘干的网袋连续式烘干及其配套的加工工艺，目前产品已产销</a:t>
            </a:r>
            <a:r>
              <a:rPr lang="en-US" altLang="zh-CN" kern="100" dirty="0">
                <a:latin typeface="+mn-ea"/>
                <a:cs typeface="Times New Roman" panose="02020603050405020304" pitchFamily="18" charset="0"/>
              </a:rPr>
              <a:t>30</a:t>
            </a:r>
            <a:r>
              <a:rPr lang="zh-CN" altLang="zh-CN" kern="100" dirty="0">
                <a:latin typeface="+mn-ea"/>
                <a:cs typeface="Times New Roman" panose="02020603050405020304" pitchFamily="18" charset="0"/>
              </a:rPr>
              <a:t>余台，</a:t>
            </a:r>
            <a:r>
              <a:rPr lang="zh-CN" altLang="zh-CN" b="1" kern="100" dirty="0">
                <a:solidFill>
                  <a:srgbClr val="C00000"/>
                </a:solidFill>
                <a:latin typeface="+mn-ea"/>
                <a:cs typeface="Times New Roman" panose="02020603050405020304" pitchFamily="18" charset="0"/>
              </a:rPr>
              <a:t>实现销售收入</a:t>
            </a:r>
            <a:r>
              <a:rPr lang="en-US" altLang="zh-CN" b="1" kern="100" dirty="0">
                <a:solidFill>
                  <a:srgbClr val="C00000"/>
                </a:solidFill>
                <a:latin typeface="+mn-ea"/>
                <a:cs typeface="Times New Roman" panose="02020603050405020304" pitchFamily="18" charset="0"/>
              </a:rPr>
              <a:t>2000</a:t>
            </a:r>
            <a:r>
              <a:rPr lang="zh-CN" altLang="zh-CN" b="1" kern="100" dirty="0">
                <a:solidFill>
                  <a:srgbClr val="C00000"/>
                </a:solidFill>
                <a:latin typeface="+mn-ea"/>
                <a:cs typeface="Times New Roman" panose="02020603050405020304" pitchFamily="18" charset="0"/>
              </a:rPr>
              <a:t>万元。</a:t>
            </a:r>
            <a:endParaRPr lang="en-US" altLang="zh-CN" b="1" kern="100" dirty="0">
              <a:solidFill>
                <a:srgbClr val="C00000"/>
              </a:solidFill>
              <a:latin typeface="+mn-ea"/>
              <a:cs typeface="Times New Roman" panose="02020603050405020304" pitchFamily="18" charset="0"/>
            </a:endParaRPr>
          </a:p>
          <a:p>
            <a:pPr marL="723900" indent="-457200" algn="just">
              <a:lnSpc>
                <a:spcPts val="2900"/>
              </a:lnSpc>
              <a:spcAft>
                <a:spcPts val="600"/>
              </a:spcAft>
              <a:buFont typeface="Wingdings" panose="05000000000000000000" pitchFamily="2" charset="2"/>
              <a:buChar char="Ø"/>
            </a:pPr>
            <a:r>
              <a:rPr lang="zh-CN" altLang="zh-CN" kern="100" dirty="0">
                <a:latin typeface="+mn-ea"/>
                <a:cs typeface="Times New Roman" panose="02020603050405020304" pitchFamily="18" charset="0"/>
              </a:rPr>
              <a:t>国家杂交水稻工程技术研究中心自</a:t>
            </a:r>
            <a:r>
              <a:rPr lang="en-US" altLang="zh-CN" kern="100" dirty="0">
                <a:latin typeface="+mn-ea"/>
                <a:cs typeface="Times New Roman" panose="02020603050405020304" pitchFamily="18" charset="0"/>
              </a:rPr>
              <a:t>2015 </a:t>
            </a:r>
            <a:r>
              <a:rPr lang="zh-CN" altLang="zh-CN" kern="100" dirty="0">
                <a:latin typeface="+mn-ea"/>
                <a:cs typeface="Times New Roman" panose="02020603050405020304" pitchFamily="18" charset="0"/>
              </a:rPr>
              <a:t>年以来一直使用中国科学院亚热带农业生态研究所</a:t>
            </a:r>
            <a:r>
              <a:rPr lang="zh-CN" altLang="en-US" dirty="0"/>
              <a:t>电感耦合等离子体发射光谱仪（</a:t>
            </a:r>
            <a:r>
              <a:rPr lang="en-US" altLang="zh-CN" kern="100" dirty="0">
                <a:solidFill>
                  <a:srgbClr val="C00000"/>
                </a:solidFill>
                <a:latin typeface="+mn-ea"/>
                <a:cs typeface="Times New Roman" panose="02020603050405020304" pitchFamily="18" charset="0"/>
              </a:rPr>
              <a:t> ICP-OES </a:t>
            </a:r>
            <a:r>
              <a:rPr lang="zh-CN" altLang="en-US" dirty="0"/>
              <a:t>）</a:t>
            </a:r>
            <a:r>
              <a:rPr lang="zh-CN" altLang="zh-CN" kern="100" dirty="0">
                <a:latin typeface="+mn-ea"/>
                <a:cs typeface="Times New Roman" panose="02020603050405020304" pitchFamily="18" charset="0"/>
              </a:rPr>
              <a:t>等仪器为其在重金属污染耕地修复技术、低镉品种选育和数据采集等方面提供了重要技术支撑，该单位率先建立了稻米镉低积累的籼型杂交稻培育技术体系，</a:t>
            </a:r>
            <a:r>
              <a:rPr lang="zh-CN" altLang="zh-CN" b="1" kern="100" dirty="0">
                <a:solidFill>
                  <a:srgbClr val="C00000"/>
                </a:solidFill>
                <a:latin typeface="+mn-ea"/>
                <a:cs typeface="Times New Roman" panose="02020603050405020304" pitchFamily="18" charset="0"/>
              </a:rPr>
              <a:t>已培育低镉不育系</a:t>
            </a:r>
            <a:r>
              <a:rPr lang="en-US" altLang="zh-CN" b="1" kern="100" dirty="0">
                <a:solidFill>
                  <a:srgbClr val="C00000"/>
                </a:solidFill>
                <a:latin typeface="+mn-ea"/>
                <a:cs typeface="Times New Roman" panose="02020603050405020304" pitchFamily="18" charset="0"/>
              </a:rPr>
              <a:t> 12 </a:t>
            </a:r>
            <a:r>
              <a:rPr lang="zh-CN" altLang="zh-CN" b="1" kern="100" dirty="0">
                <a:solidFill>
                  <a:srgbClr val="C00000"/>
                </a:solidFill>
                <a:latin typeface="+mn-ea"/>
                <a:cs typeface="Times New Roman" panose="02020603050405020304" pitchFamily="18" charset="0"/>
              </a:rPr>
              <a:t>个，培育低镉恢复系</a:t>
            </a:r>
            <a:r>
              <a:rPr lang="en-US" altLang="zh-CN" b="1" kern="100" dirty="0">
                <a:solidFill>
                  <a:srgbClr val="C00000"/>
                </a:solidFill>
                <a:latin typeface="+mn-ea"/>
                <a:cs typeface="Times New Roman" panose="02020603050405020304" pitchFamily="18" charset="0"/>
              </a:rPr>
              <a:t> 35 </a:t>
            </a:r>
            <a:r>
              <a:rPr lang="zh-CN" altLang="zh-CN" b="1" kern="100" dirty="0">
                <a:solidFill>
                  <a:srgbClr val="C00000"/>
                </a:solidFill>
                <a:latin typeface="+mn-ea"/>
                <a:cs typeface="Times New Roman" panose="02020603050405020304" pitchFamily="18" charset="0"/>
              </a:rPr>
              <a:t>个，其筛选和选育的镉低积累农作物品种已累计推广</a:t>
            </a:r>
            <a:r>
              <a:rPr lang="en-US" altLang="zh-CN" b="1" kern="100" dirty="0">
                <a:solidFill>
                  <a:srgbClr val="C00000"/>
                </a:solidFill>
                <a:latin typeface="+mn-ea"/>
                <a:cs typeface="Times New Roman" panose="02020603050405020304" pitchFamily="18" charset="0"/>
              </a:rPr>
              <a:t>700</a:t>
            </a:r>
            <a:r>
              <a:rPr lang="zh-CN" altLang="zh-CN" b="1" kern="100" dirty="0">
                <a:solidFill>
                  <a:srgbClr val="C00000"/>
                </a:solidFill>
                <a:latin typeface="+mn-ea"/>
                <a:cs typeface="Times New Roman" panose="02020603050405020304" pitchFamily="18" charset="0"/>
              </a:rPr>
              <a:t>多万亩，镉高积累旱粮油料作物</a:t>
            </a:r>
            <a:r>
              <a:rPr lang="en-US" altLang="zh-CN" b="1" kern="100" dirty="0">
                <a:solidFill>
                  <a:srgbClr val="C00000"/>
                </a:solidFill>
                <a:latin typeface="+mn-ea"/>
                <a:cs typeface="Times New Roman" panose="02020603050405020304" pitchFamily="18" charset="0"/>
              </a:rPr>
              <a:t> 28.9 </a:t>
            </a:r>
            <a:r>
              <a:rPr lang="zh-CN" altLang="zh-CN" b="1" kern="100" dirty="0">
                <a:solidFill>
                  <a:srgbClr val="C00000"/>
                </a:solidFill>
                <a:latin typeface="+mn-ea"/>
                <a:cs typeface="Times New Roman" panose="02020603050405020304" pitchFamily="18" charset="0"/>
              </a:rPr>
              <a:t>万亩，</a:t>
            </a:r>
            <a:r>
              <a:rPr lang="zh-CN" altLang="zh-CN" kern="100" dirty="0">
                <a:latin typeface="+mn-ea"/>
                <a:cs typeface="Times New Roman" panose="02020603050405020304" pitchFamily="18" charset="0"/>
              </a:rPr>
              <a:t>为湖南省乃至全国重金属污染耕地修复治理和农业供给侧改革提供科技支撑</a:t>
            </a:r>
            <a:r>
              <a:rPr lang="zh-CN" altLang="zh-CN" kern="100" dirty="0">
                <a:latin typeface="Times New Roman" panose="02020603050405020304" pitchFamily="18" charset="0"/>
                <a:ea typeface="仿宋_GB2312" panose="02010609030101010101" pitchFamily="49" charset="-122"/>
                <a:cs typeface="Times New Roman" panose="02020603050405020304" pitchFamily="18" charset="0"/>
              </a:rPr>
              <a:t>。</a:t>
            </a:r>
            <a:endParaRPr lang="zh-CN" altLang="zh-CN" kern="100" dirty="0">
              <a:latin typeface="Calibri" panose="020F0502020204030204" charset="0"/>
              <a:cs typeface="Times New Roman" panose="02020603050405020304" pitchFamily="18"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8" y="4192751"/>
            <a:ext cx="4495234" cy="295446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522050" y="1161266"/>
            <a:ext cx="12345829" cy="1286404"/>
          </a:xfrm>
        </p:spPr>
        <p:txBody>
          <a:bodyPr wrap="square">
            <a:normAutofit/>
          </a:bodyPr>
          <a:lstStyle/>
          <a:p>
            <a:r>
              <a:rPr lang="zh-CN" altLang="en-US"/>
              <a:t>开放共享情况</a:t>
            </a:r>
            <a:endParaRPr lang="zh-CN" altLang="en-US"/>
          </a:p>
        </p:txBody>
      </p:sp>
      <p:sp>
        <p:nvSpPr>
          <p:cNvPr id="5" name="矩形 4"/>
          <p:cNvSpPr/>
          <p:nvPr>
            <p:custDataLst>
              <p:tags r:id="rId2"/>
            </p:custDataLst>
          </p:nvPr>
        </p:nvSpPr>
        <p:spPr>
          <a:xfrm>
            <a:off x="6972937" y="5321618"/>
            <a:ext cx="2200275" cy="1423670"/>
          </a:xfrm>
          <a:prstGeom prst="rect">
            <a:avLst/>
          </a:prstGeom>
          <a:noFill/>
        </p:spPr>
        <p:txBody>
          <a:bodyPr wrap="square" lIns="0" tIns="0" rIns="0" bIns="0" rtlCol="0" anchor="t" anchorCtr="0">
            <a:noAutofit/>
          </a:bodyPr>
          <a:lstStyle/>
          <a:p>
            <a:pPr>
              <a:lnSpc>
                <a:spcPct val="130000"/>
              </a:lnSpc>
              <a:spcBef>
                <a:spcPct val="0"/>
              </a:spcBef>
              <a:spcAft>
                <a:spcPct val="0"/>
              </a:spcAft>
            </a:pPr>
            <a:r>
              <a:rPr lang="zh-CN" altLang="en-US" sz="2000" dirty="0">
                <a:solidFill>
                  <a:schemeClr val="tx1">
                    <a:lumMod val="65000"/>
                    <a:lumOff val="35000"/>
                  </a:schemeClr>
                </a:solidFill>
                <a:latin typeface="+mn-ea"/>
                <a:cs typeface="+mn-ea"/>
              </a:rPr>
              <a:t>单位科研设施和仪器服务外单位科技创新、产业发展的成果及成效</a:t>
            </a:r>
            <a:endParaRPr lang="zh-CN" altLang="en-US" sz="2000" dirty="0">
              <a:solidFill>
                <a:schemeClr val="tx1">
                  <a:lumMod val="65000"/>
                  <a:lumOff val="35000"/>
                </a:schemeClr>
              </a:solidFill>
              <a:latin typeface="+mn-ea"/>
              <a:cs typeface="+mn-ea"/>
            </a:endParaRPr>
          </a:p>
        </p:txBody>
      </p:sp>
      <p:sp>
        <p:nvSpPr>
          <p:cNvPr id="6" name="矩形 5"/>
          <p:cNvSpPr/>
          <p:nvPr>
            <p:custDataLst>
              <p:tags r:id="rId3"/>
            </p:custDataLst>
          </p:nvPr>
        </p:nvSpPr>
        <p:spPr>
          <a:xfrm>
            <a:off x="4544060" y="5334318"/>
            <a:ext cx="2200275" cy="1423670"/>
          </a:xfrm>
          <a:prstGeom prst="rect">
            <a:avLst/>
          </a:prstGeom>
          <a:noFill/>
        </p:spPr>
        <p:txBody>
          <a:bodyPr wrap="square" lIns="0" tIns="0" rIns="0" bIns="0" rtlCol="0" anchor="t" anchorCtr="0">
            <a:noAutofit/>
          </a:bodyPr>
          <a:lstStyle/>
          <a:p>
            <a:pPr>
              <a:lnSpc>
                <a:spcPct val="130000"/>
              </a:lnSpc>
              <a:spcBef>
                <a:spcPct val="0"/>
              </a:spcBef>
              <a:spcAft>
                <a:spcPct val="0"/>
              </a:spcAft>
            </a:pPr>
            <a:r>
              <a:rPr lang="zh-CN" altLang="en-US" sz="2000" dirty="0">
                <a:solidFill>
                  <a:schemeClr val="tx1">
                    <a:lumMod val="65000"/>
                    <a:lumOff val="35000"/>
                  </a:schemeClr>
                </a:solidFill>
                <a:latin typeface="+mn-ea"/>
                <a:cs typeface="+mn-ea"/>
              </a:rPr>
              <a:t>单位科研设施和仪器年平均开放共享服务机时</a:t>
            </a:r>
            <a:endParaRPr lang="zh-CN" altLang="en-US" sz="2000" dirty="0">
              <a:solidFill>
                <a:schemeClr val="tx1">
                  <a:lumMod val="65000"/>
                  <a:lumOff val="35000"/>
                </a:schemeClr>
              </a:solidFill>
              <a:latin typeface="+mn-ea"/>
              <a:cs typeface="+mn-ea"/>
            </a:endParaRPr>
          </a:p>
        </p:txBody>
      </p:sp>
      <p:sp>
        <p:nvSpPr>
          <p:cNvPr id="38" name="椭圆 37"/>
          <p:cNvSpPr/>
          <p:nvPr>
            <p:custDataLst>
              <p:tags r:id="rId4"/>
            </p:custDataLst>
          </p:nvPr>
        </p:nvSpPr>
        <p:spPr>
          <a:xfrm>
            <a:off x="4792663" y="2941003"/>
            <a:ext cx="1830705" cy="1830705"/>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39" name="椭圆 38"/>
          <p:cNvSpPr/>
          <p:nvPr>
            <p:custDataLst>
              <p:tags r:id="rId5"/>
            </p:custDataLst>
          </p:nvPr>
        </p:nvSpPr>
        <p:spPr>
          <a:xfrm>
            <a:off x="4886960" y="3035618"/>
            <a:ext cx="1642110" cy="1642110"/>
          </a:xfrm>
          <a:prstGeom prst="ellipse">
            <a:avLst/>
          </a:prstGeom>
          <a:solidFill>
            <a:schemeClr val="accent1"/>
          </a:solidFill>
          <a:ln>
            <a:noFill/>
          </a:ln>
          <a:effectLst>
            <a:innerShdw blurRad="152400">
              <a:schemeClr val="accent1">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288290" bIns="0" numCol="1" spcCol="0" rtlCol="0" fromWordArt="0" anchor="t" anchorCtr="0" forceAA="0" compatLnSpc="1">
            <a:normAutofit/>
          </a:bodyPr>
          <a:lstStyle/>
          <a:p>
            <a:pPr lvl="0" algn="ctr">
              <a:buClrTx/>
              <a:buSzTx/>
              <a:buFontTx/>
            </a:pPr>
            <a:endParaRPr lang="zh-CN" altLang="en-US" sz="1600" b="1">
              <a:solidFill>
                <a:srgbClr val="FFFFFF"/>
              </a:solidFill>
              <a:latin typeface="+mj-ea"/>
              <a:ea typeface="+mj-ea"/>
              <a:cs typeface="+mj-ea"/>
              <a:sym typeface="+mn-ea"/>
            </a:endParaRPr>
          </a:p>
        </p:txBody>
      </p:sp>
      <p:sp>
        <p:nvSpPr>
          <p:cNvPr id="40" name="椭圆 39"/>
          <p:cNvSpPr/>
          <p:nvPr>
            <p:custDataLst>
              <p:tags r:id="rId6"/>
            </p:custDataLst>
          </p:nvPr>
        </p:nvSpPr>
        <p:spPr>
          <a:xfrm>
            <a:off x="4972368" y="3120708"/>
            <a:ext cx="1471295" cy="1471295"/>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微软雅黑" panose="020B0503020204020204" charset="-122"/>
              <a:ea typeface="微软雅黑" panose="020B0503020204020204" charset="-122"/>
              <a:cs typeface="微软雅黑" panose="020B0503020204020204" charset="-122"/>
              <a:sym typeface="+mn-ea"/>
            </a:endParaRPr>
          </a:p>
        </p:txBody>
      </p:sp>
      <p:sp>
        <p:nvSpPr>
          <p:cNvPr id="41" name="弧形 40"/>
          <p:cNvSpPr/>
          <p:nvPr>
            <p:custDataLst>
              <p:tags r:id="rId7"/>
            </p:custDataLst>
          </p:nvPr>
        </p:nvSpPr>
        <p:spPr>
          <a:xfrm flipV="1">
            <a:off x="4544060" y="2695258"/>
            <a:ext cx="2327910" cy="2327910"/>
          </a:xfrm>
          <a:prstGeom prst="arc">
            <a:avLst>
              <a:gd name="adj1" fmla="val 1352946"/>
              <a:gd name="adj2" fmla="val 10848491"/>
            </a:avLst>
          </a:prstGeom>
          <a:ln w="44450" cap="rnd">
            <a:solidFill>
              <a:schemeClr val="accent1">
                <a:alpha val="50000"/>
              </a:schemeClr>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p>
        </p:txBody>
      </p:sp>
      <p:sp>
        <p:nvSpPr>
          <p:cNvPr id="43" name="椭圆 42"/>
          <p:cNvSpPr/>
          <p:nvPr>
            <p:custDataLst>
              <p:tags r:id="rId8"/>
            </p:custDataLst>
          </p:nvPr>
        </p:nvSpPr>
        <p:spPr>
          <a:xfrm>
            <a:off x="7094538" y="2941003"/>
            <a:ext cx="1830705" cy="1830705"/>
          </a:xfrm>
          <a:prstGeom prst="ellipse">
            <a:avLst/>
          </a:prstGeom>
          <a:solidFill>
            <a:schemeClr val="accen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44" name="椭圆 43"/>
          <p:cNvSpPr/>
          <p:nvPr>
            <p:custDataLst>
              <p:tags r:id="rId9"/>
            </p:custDataLst>
          </p:nvPr>
        </p:nvSpPr>
        <p:spPr>
          <a:xfrm>
            <a:off x="7188835" y="3035618"/>
            <a:ext cx="1642110" cy="1642110"/>
          </a:xfrm>
          <a:prstGeom prst="ellipse">
            <a:avLst/>
          </a:prstGeom>
          <a:solidFill>
            <a:schemeClr val="accent2"/>
          </a:solidFill>
          <a:ln>
            <a:noFill/>
          </a:ln>
          <a:effectLst>
            <a:innerShdw blurRad="152400">
              <a:schemeClr val="accent2">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288290" bIns="0" numCol="1" spcCol="0" rtlCol="0" fromWordArt="0" anchor="t" anchorCtr="0" forceAA="0" compatLnSpc="1">
            <a:normAutofit/>
          </a:bodyPr>
          <a:lstStyle/>
          <a:p>
            <a:pPr lvl="0" algn="ctr">
              <a:buClrTx/>
              <a:buSzTx/>
              <a:buFontTx/>
            </a:pPr>
            <a:endParaRPr lang="zh-CN" altLang="en-US" sz="1600" b="1">
              <a:solidFill>
                <a:srgbClr val="FFFFFF"/>
              </a:solidFill>
              <a:latin typeface="+mj-ea"/>
              <a:ea typeface="+mj-ea"/>
              <a:cs typeface="+mj-ea"/>
              <a:sym typeface="+mn-ea"/>
            </a:endParaRPr>
          </a:p>
        </p:txBody>
      </p:sp>
      <p:sp>
        <p:nvSpPr>
          <p:cNvPr id="45" name="椭圆 44"/>
          <p:cNvSpPr/>
          <p:nvPr>
            <p:custDataLst>
              <p:tags r:id="rId10"/>
            </p:custDataLst>
          </p:nvPr>
        </p:nvSpPr>
        <p:spPr>
          <a:xfrm>
            <a:off x="7274243" y="3120708"/>
            <a:ext cx="1471295" cy="1471295"/>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2">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微软雅黑" panose="020B0503020204020204" charset="-122"/>
              <a:ea typeface="微软雅黑" panose="020B0503020204020204" charset="-122"/>
              <a:cs typeface="微软雅黑" panose="020B0503020204020204" charset="-122"/>
              <a:sym typeface="+mn-ea"/>
            </a:endParaRPr>
          </a:p>
        </p:txBody>
      </p:sp>
      <p:sp>
        <p:nvSpPr>
          <p:cNvPr id="46" name="弧形 45"/>
          <p:cNvSpPr/>
          <p:nvPr>
            <p:custDataLst>
              <p:tags r:id="rId11"/>
            </p:custDataLst>
          </p:nvPr>
        </p:nvSpPr>
        <p:spPr>
          <a:xfrm flipV="1">
            <a:off x="6845935" y="2695258"/>
            <a:ext cx="2327910" cy="2327910"/>
          </a:xfrm>
          <a:prstGeom prst="arc">
            <a:avLst>
              <a:gd name="adj1" fmla="val 10822527"/>
              <a:gd name="adj2" fmla="val 20157622"/>
            </a:avLst>
          </a:prstGeom>
          <a:ln w="44450" cap="rnd">
            <a:solidFill>
              <a:schemeClr val="accent2">
                <a:alpha val="50000"/>
              </a:schemeClr>
            </a:solidFill>
            <a:headEnd type="none"/>
            <a:tail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p>
        </p:txBody>
      </p:sp>
      <p:sp>
        <p:nvSpPr>
          <p:cNvPr id="7" name="矩形 6"/>
          <p:cNvSpPr/>
          <p:nvPr>
            <p:custDataLst>
              <p:tags r:id="rId12"/>
            </p:custDataLst>
          </p:nvPr>
        </p:nvSpPr>
        <p:spPr>
          <a:xfrm>
            <a:off x="5019675" y="3789998"/>
            <a:ext cx="1376680" cy="515620"/>
          </a:xfrm>
          <a:prstGeom prst="rect">
            <a:avLst/>
          </a:prstGeom>
          <a:noFill/>
        </p:spPr>
        <p:txBody>
          <a:bodyPr wrap="square" lIns="36195" tIns="36195" rIns="36195" bIns="36195" rtlCol="0" anchor="t" anchorCtr="0">
            <a:noAutofit/>
          </a:bodyPr>
          <a:lstStyle/>
          <a:p>
            <a:pPr algn="ctr">
              <a:spcBef>
                <a:spcPct val="0"/>
              </a:spcBef>
              <a:spcAft>
                <a:spcPct val="0"/>
              </a:spcAft>
            </a:pPr>
            <a:r>
              <a:rPr lang="zh-CN" altLang="en-US" sz="2000" b="1" dirty="0">
                <a:solidFill>
                  <a:srgbClr val="FFFFFF"/>
                </a:solidFill>
                <a:latin typeface="+mn-ea"/>
                <a:cs typeface="+mn-ea"/>
              </a:rPr>
              <a:t>开放共享服务机时</a:t>
            </a:r>
            <a:endParaRPr lang="zh-CN" altLang="en-US" sz="2000" b="1" dirty="0">
              <a:solidFill>
                <a:srgbClr val="FFFFFF"/>
              </a:solidFill>
              <a:latin typeface="+mn-ea"/>
              <a:cs typeface="+mn-ea"/>
            </a:endParaRPr>
          </a:p>
        </p:txBody>
      </p:sp>
      <p:sp>
        <p:nvSpPr>
          <p:cNvPr id="8" name="矩形 7"/>
          <p:cNvSpPr/>
          <p:nvPr>
            <p:custDataLst>
              <p:tags r:id="rId13"/>
            </p:custDataLst>
          </p:nvPr>
        </p:nvSpPr>
        <p:spPr>
          <a:xfrm>
            <a:off x="7321550" y="3789998"/>
            <a:ext cx="1376680" cy="515620"/>
          </a:xfrm>
          <a:prstGeom prst="rect">
            <a:avLst/>
          </a:prstGeom>
          <a:noFill/>
        </p:spPr>
        <p:txBody>
          <a:bodyPr wrap="square" lIns="36195" tIns="36195" rIns="36195" bIns="36195" rtlCol="0" anchor="t" anchorCtr="0">
            <a:noAutofit/>
          </a:bodyPr>
          <a:lstStyle/>
          <a:p>
            <a:pPr algn="ctr">
              <a:spcBef>
                <a:spcPct val="0"/>
              </a:spcBef>
              <a:spcAft>
                <a:spcPct val="0"/>
              </a:spcAft>
            </a:pPr>
            <a:r>
              <a:rPr lang="zh-CN" altLang="en-US" sz="2000" b="1" dirty="0">
                <a:solidFill>
                  <a:srgbClr val="FFFFFF"/>
                </a:solidFill>
                <a:latin typeface="+mn-ea"/>
                <a:cs typeface="+mn-ea"/>
              </a:rPr>
              <a:t>开放共享</a:t>
            </a:r>
            <a:endParaRPr lang="zh-CN" altLang="en-US" sz="2000" b="1" dirty="0">
              <a:solidFill>
                <a:srgbClr val="FFFFFF"/>
              </a:solidFill>
              <a:latin typeface="+mn-ea"/>
              <a:cs typeface="+mn-ea"/>
            </a:endParaRPr>
          </a:p>
          <a:p>
            <a:pPr algn="ctr">
              <a:spcBef>
                <a:spcPct val="0"/>
              </a:spcBef>
              <a:spcAft>
                <a:spcPct val="0"/>
              </a:spcAft>
            </a:pPr>
            <a:r>
              <a:rPr lang="zh-CN" altLang="en-US" sz="2000" b="1" dirty="0">
                <a:solidFill>
                  <a:srgbClr val="FFFFFF"/>
                </a:solidFill>
                <a:latin typeface="+mn-ea"/>
                <a:cs typeface="+mn-ea"/>
              </a:rPr>
              <a:t>成效</a:t>
            </a:r>
            <a:endParaRPr lang="zh-CN" altLang="en-US" sz="2000" b="1" dirty="0">
              <a:solidFill>
                <a:srgbClr val="FFFFFF"/>
              </a:solidFill>
              <a:latin typeface="+mn-ea"/>
              <a:cs typeface="+mn-ea"/>
            </a:endParaRPr>
          </a:p>
        </p:txBody>
      </p:sp>
      <p:sp>
        <p:nvSpPr>
          <p:cNvPr id="2" name="任意多边形: 形状 1"/>
          <p:cNvSpPr/>
          <p:nvPr>
            <p:custDataLst>
              <p:tags r:id="rId14"/>
            </p:custDataLst>
          </p:nvPr>
        </p:nvSpPr>
        <p:spPr>
          <a:xfrm>
            <a:off x="7877485" y="3419158"/>
            <a:ext cx="264808" cy="311150"/>
          </a:xfrm>
          <a:custGeom>
            <a:avLst/>
            <a:gdLst>
              <a:gd name="connsiteX0" fmla="*/ 87598 w 264808"/>
              <a:gd name="connsiteY0" fmla="*/ 32709 h 311150"/>
              <a:gd name="connsiteX1" fmla="*/ 132020 w 264808"/>
              <a:gd name="connsiteY1" fmla="*/ -392 h 311150"/>
              <a:gd name="connsiteX2" fmla="*/ 176443 w 264808"/>
              <a:gd name="connsiteY2" fmla="*/ 32709 h 311150"/>
              <a:gd name="connsiteX3" fmla="*/ 237944 w 264808"/>
              <a:gd name="connsiteY3" fmla="*/ 32709 h 311150"/>
              <a:gd name="connsiteX4" fmla="*/ 264425 w 264808"/>
              <a:gd name="connsiteY4" fmla="*/ 59190 h 311150"/>
              <a:gd name="connsiteX5" fmla="*/ 264425 w 264808"/>
              <a:gd name="connsiteY5" fmla="*/ 284278 h 311150"/>
              <a:gd name="connsiteX6" fmla="*/ 237944 w 264808"/>
              <a:gd name="connsiteY6" fmla="*/ 310758 h 311150"/>
              <a:gd name="connsiteX7" fmla="*/ 26097 w 264808"/>
              <a:gd name="connsiteY7" fmla="*/ 310758 h 311150"/>
              <a:gd name="connsiteX8" fmla="*/ -384 w 264808"/>
              <a:gd name="connsiteY8" fmla="*/ 284278 h 311150"/>
              <a:gd name="connsiteX9" fmla="*/ -384 w 264808"/>
              <a:gd name="connsiteY9" fmla="*/ 59190 h 311150"/>
              <a:gd name="connsiteX10" fmla="*/ 26097 w 264808"/>
              <a:gd name="connsiteY10" fmla="*/ 32709 h 311150"/>
              <a:gd name="connsiteX11" fmla="*/ 87598 w 264808"/>
              <a:gd name="connsiteY11" fmla="*/ 32709 h 311150"/>
              <a:gd name="connsiteX12" fmla="*/ 132020 w 264808"/>
              <a:gd name="connsiteY12" fmla="*/ 52570 h 311150"/>
              <a:gd name="connsiteX13" fmla="*/ 145261 w 264808"/>
              <a:gd name="connsiteY13" fmla="*/ 39329 h 311150"/>
              <a:gd name="connsiteX14" fmla="*/ 132020 w 264808"/>
              <a:gd name="connsiteY14" fmla="*/ 26089 h 311150"/>
              <a:gd name="connsiteX15" fmla="*/ 118780 w 264808"/>
              <a:gd name="connsiteY15" fmla="*/ 39329 h 311150"/>
              <a:gd name="connsiteX16" fmla="*/ 132020 w 264808"/>
              <a:gd name="connsiteY16" fmla="*/ 52570 h 311150"/>
              <a:gd name="connsiteX17" fmla="*/ 65818 w 264808"/>
              <a:gd name="connsiteY17" fmla="*/ 98911 h 311150"/>
              <a:gd name="connsiteX18" fmla="*/ 52578 w 264808"/>
              <a:gd name="connsiteY18" fmla="*/ 112152 h 311150"/>
              <a:gd name="connsiteX19" fmla="*/ 65818 w 264808"/>
              <a:gd name="connsiteY19" fmla="*/ 125392 h 311150"/>
              <a:gd name="connsiteX20" fmla="*/ 198223 w 264808"/>
              <a:gd name="connsiteY20" fmla="*/ 125392 h 311150"/>
              <a:gd name="connsiteX21" fmla="*/ 211463 w 264808"/>
              <a:gd name="connsiteY21" fmla="*/ 112152 h 311150"/>
              <a:gd name="connsiteX22" fmla="*/ 198223 w 264808"/>
              <a:gd name="connsiteY22" fmla="*/ 98911 h 311150"/>
              <a:gd name="connsiteX23" fmla="*/ 65818 w 264808"/>
              <a:gd name="connsiteY23" fmla="*/ 98911 h 311150"/>
              <a:gd name="connsiteX24" fmla="*/ 65818 w 264808"/>
              <a:gd name="connsiteY24" fmla="*/ 158493 h 311150"/>
              <a:gd name="connsiteX25" fmla="*/ 52578 w 264808"/>
              <a:gd name="connsiteY25" fmla="*/ 171734 h 311150"/>
              <a:gd name="connsiteX26" fmla="*/ 65818 w 264808"/>
              <a:gd name="connsiteY26" fmla="*/ 184974 h 311150"/>
              <a:gd name="connsiteX27" fmla="*/ 198223 w 264808"/>
              <a:gd name="connsiteY27" fmla="*/ 184974 h 311150"/>
              <a:gd name="connsiteX28" fmla="*/ 211463 w 264808"/>
              <a:gd name="connsiteY28" fmla="*/ 171734 h 311150"/>
              <a:gd name="connsiteX29" fmla="*/ 198223 w 264808"/>
              <a:gd name="connsiteY29" fmla="*/ 158493 h 311150"/>
              <a:gd name="connsiteX30" fmla="*/ 65818 w 264808"/>
              <a:gd name="connsiteY30" fmla="*/ 158493 h 311150"/>
              <a:gd name="connsiteX31" fmla="*/ 65818 w 264808"/>
              <a:gd name="connsiteY31" fmla="*/ 218075 h 311150"/>
              <a:gd name="connsiteX32" fmla="*/ 52578 w 264808"/>
              <a:gd name="connsiteY32" fmla="*/ 231316 h 311150"/>
              <a:gd name="connsiteX33" fmla="*/ 65818 w 264808"/>
              <a:gd name="connsiteY33" fmla="*/ 244556 h 311150"/>
              <a:gd name="connsiteX34" fmla="*/ 132020 w 264808"/>
              <a:gd name="connsiteY34" fmla="*/ 244556 h 311150"/>
              <a:gd name="connsiteX35" fmla="*/ 145261 w 264808"/>
              <a:gd name="connsiteY35" fmla="*/ 231316 h 311150"/>
              <a:gd name="connsiteX36" fmla="*/ 132020 w 264808"/>
              <a:gd name="connsiteY36" fmla="*/ 218075 h 311150"/>
              <a:gd name="connsiteX37" fmla="*/ 65818 w 264808"/>
              <a:gd name="connsiteY37" fmla="*/ 218075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4808" h="311150">
                <a:moveTo>
                  <a:pt x="87598" y="32709"/>
                </a:moveTo>
                <a:cubicBezTo>
                  <a:pt x="93295" y="13567"/>
                  <a:pt x="111028" y="-392"/>
                  <a:pt x="132020" y="-392"/>
                </a:cubicBezTo>
                <a:cubicBezTo>
                  <a:pt x="153013" y="-392"/>
                  <a:pt x="170746" y="13567"/>
                  <a:pt x="176443" y="32709"/>
                </a:cubicBezTo>
                <a:lnTo>
                  <a:pt x="237944" y="32709"/>
                </a:lnTo>
                <a:cubicBezTo>
                  <a:pt x="252569" y="32709"/>
                  <a:pt x="264425" y="44565"/>
                  <a:pt x="264425" y="59190"/>
                </a:cubicBezTo>
                <a:lnTo>
                  <a:pt x="264425" y="284278"/>
                </a:lnTo>
                <a:cubicBezTo>
                  <a:pt x="264425" y="298902"/>
                  <a:pt x="252569" y="310758"/>
                  <a:pt x="237944" y="310758"/>
                </a:cubicBezTo>
                <a:lnTo>
                  <a:pt x="26097" y="310758"/>
                </a:lnTo>
                <a:cubicBezTo>
                  <a:pt x="11472" y="310758"/>
                  <a:pt x="-384" y="298902"/>
                  <a:pt x="-384" y="284278"/>
                </a:cubicBezTo>
                <a:lnTo>
                  <a:pt x="-384" y="59190"/>
                </a:lnTo>
                <a:cubicBezTo>
                  <a:pt x="-384" y="44565"/>
                  <a:pt x="11472" y="32709"/>
                  <a:pt x="26097" y="32709"/>
                </a:cubicBezTo>
                <a:lnTo>
                  <a:pt x="87598" y="32709"/>
                </a:lnTo>
                <a:moveTo>
                  <a:pt x="132020" y="52570"/>
                </a:moveTo>
                <a:cubicBezTo>
                  <a:pt x="139333" y="52570"/>
                  <a:pt x="145261" y="46642"/>
                  <a:pt x="145261" y="39329"/>
                </a:cubicBezTo>
                <a:cubicBezTo>
                  <a:pt x="145261" y="32017"/>
                  <a:pt x="139333" y="26089"/>
                  <a:pt x="132020" y="26089"/>
                </a:cubicBezTo>
                <a:cubicBezTo>
                  <a:pt x="124708" y="26089"/>
                  <a:pt x="118780" y="32017"/>
                  <a:pt x="118780" y="39329"/>
                </a:cubicBezTo>
                <a:cubicBezTo>
                  <a:pt x="118780" y="46642"/>
                  <a:pt x="124708" y="52570"/>
                  <a:pt x="132020" y="52570"/>
                </a:cubicBezTo>
                <a:moveTo>
                  <a:pt x="65818" y="98911"/>
                </a:moveTo>
                <a:cubicBezTo>
                  <a:pt x="58506" y="98911"/>
                  <a:pt x="52578" y="104839"/>
                  <a:pt x="52578" y="112152"/>
                </a:cubicBezTo>
                <a:cubicBezTo>
                  <a:pt x="52578" y="119464"/>
                  <a:pt x="58506" y="125392"/>
                  <a:pt x="65818" y="125392"/>
                </a:cubicBezTo>
                <a:lnTo>
                  <a:pt x="198223" y="125392"/>
                </a:lnTo>
                <a:cubicBezTo>
                  <a:pt x="205535" y="125392"/>
                  <a:pt x="211463" y="119464"/>
                  <a:pt x="211463" y="112152"/>
                </a:cubicBezTo>
                <a:cubicBezTo>
                  <a:pt x="211463" y="104839"/>
                  <a:pt x="205535" y="98911"/>
                  <a:pt x="198223" y="98911"/>
                </a:cubicBezTo>
                <a:lnTo>
                  <a:pt x="65818" y="98911"/>
                </a:lnTo>
                <a:moveTo>
                  <a:pt x="65818" y="158493"/>
                </a:moveTo>
                <a:cubicBezTo>
                  <a:pt x="58506" y="158493"/>
                  <a:pt x="52578" y="164421"/>
                  <a:pt x="52578" y="171734"/>
                </a:cubicBezTo>
                <a:cubicBezTo>
                  <a:pt x="52578" y="179046"/>
                  <a:pt x="58506" y="184974"/>
                  <a:pt x="65818" y="184974"/>
                </a:cubicBezTo>
                <a:lnTo>
                  <a:pt x="198223" y="184974"/>
                </a:lnTo>
                <a:cubicBezTo>
                  <a:pt x="205535" y="184974"/>
                  <a:pt x="211463" y="179046"/>
                  <a:pt x="211463" y="171734"/>
                </a:cubicBezTo>
                <a:cubicBezTo>
                  <a:pt x="211463" y="164421"/>
                  <a:pt x="205535" y="158493"/>
                  <a:pt x="198223" y="158493"/>
                </a:cubicBezTo>
                <a:lnTo>
                  <a:pt x="65818" y="158493"/>
                </a:lnTo>
                <a:moveTo>
                  <a:pt x="65818" y="218075"/>
                </a:moveTo>
                <a:cubicBezTo>
                  <a:pt x="58506" y="218075"/>
                  <a:pt x="52578" y="224003"/>
                  <a:pt x="52578" y="231316"/>
                </a:cubicBezTo>
                <a:cubicBezTo>
                  <a:pt x="52578" y="238628"/>
                  <a:pt x="58506" y="244556"/>
                  <a:pt x="65818" y="244556"/>
                </a:cubicBezTo>
                <a:lnTo>
                  <a:pt x="132020" y="244556"/>
                </a:lnTo>
                <a:cubicBezTo>
                  <a:pt x="139333" y="244556"/>
                  <a:pt x="145261" y="238628"/>
                  <a:pt x="145261" y="231316"/>
                </a:cubicBezTo>
                <a:cubicBezTo>
                  <a:pt x="145261" y="224003"/>
                  <a:pt x="139333" y="218075"/>
                  <a:pt x="132020" y="218075"/>
                </a:cubicBezTo>
                <a:lnTo>
                  <a:pt x="65818" y="218075"/>
                </a:lnTo>
              </a:path>
            </a:pathLst>
          </a:custGeom>
          <a:solidFill>
            <a:srgbClr val="FFFFFF"/>
          </a:solidFill>
          <a:ln w="405" cap="flat">
            <a:noFill/>
            <a:prstDash val="solid"/>
            <a:miter/>
          </a:ln>
        </p:spPr>
        <p:txBody>
          <a:bodyPr rtlCol="0" anchor="ctr"/>
          <a:lstStyle/>
          <a:p>
            <a:endParaRPr lang="zh-CN" altLang="en-US"/>
          </a:p>
        </p:txBody>
      </p:sp>
      <p:sp>
        <p:nvSpPr>
          <p:cNvPr id="4" name="任意多边形: 形状 3"/>
          <p:cNvSpPr/>
          <p:nvPr>
            <p:custDataLst>
              <p:tags r:id="rId15"/>
            </p:custDataLst>
          </p:nvPr>
        </p:nvSpPr>
        <p:spPr>
          <a:xfrm>
            <a:off x="5571779" y="3436303"/>
            <a:ext cx="272472" cy="294005"/>
          </a:xfrm>
          <a:custGeom>
            <a:avLst/>
            <a:gdLst>
              <a:gd name="connsiteX0" fmla="*/ 221499 w 272472"/>
              <a:gd name="connsiteY0" fmla="*/ 294119 h 294005"/>
              <a:gd name="connsiteX1" fmla="*/ 51204 w 272472"/>
              <a:gd name="connsiteY1" fmla="*/ 294119 h 294005"/>
              <a:gd name="connsiteX2" fmla="*/ 115 w 272472"/>
              <a:gd name="connsiteY2" fmla="*/ 245118 h 294005"/>
              <a:gd name="connsiteX3" fmla="*/ 115 w 272472"/>
              <a:gd name="connsiteY3" fmla="*/ 49115 h 294005"/>
              <a:gd name="connsiteX4" fmla="*/ 51204 w 272472"/>
              <a:gd name="connsiteY4" fmla="*/ 114 h 294005"/>
              <a:gd name="connsiteX5" fmla="*/ 221499 w 272472"/>
              <a:gd name="connsiteY5" fmla="*/ 114 h 294005"/>
              <a:gd name="connsiteX6" fmla="*/ 272588 w 272472"/>
              <a:gd name="connsiteY6" fmla="*/ 49115 h 294005"/>
              <a:gd name="connsiteX7" fmla="*/ 272588 w 272472"/>
              <a:gd name="connsiteY7" fmla="*/ 245118 h 294005"/>
              <a:gd name="connsiteX8" fmla="*/ 221499 w 272472"/>
              <a:gd name="connsiteY8" fmla="*/ 294119 h 294005"/>
              <a:gd name="connsiteX9" fmla="*/ 136351 w 272472"/>
              <a:gd name="connsiteY9" fmla="*/ 135450 h 294005"/>
              <a:gd name="connsiteX10" fmla="*/ 204469 w 272472"/>
              <a:gd name="connsiteY10" fmla="*/ 67782 h 294005"/>
              <a:gd name="connsiteX11" fmla="*/ 187440 w 272472"/>
              <a:gd name="connsiteY11" fmla="*/ 50865 h 294005"/>
              <a:gd name="connsiteX12" fmla="*/ 170411 w 272472"/>
              <a:gd name="connsiteY12" fmla="*/ 67782 h 294005"/>
              <a:gd name="connsiteX13" fmla="*/ 136351 w 272472"/>
              <a:gd name="connsiteY13" fmla="*/ 101616 h 294005"/>
              <a:gd name="connsiteX14" fmla="*/ 102292 w 272472"/>
              <a:gd name="connsiteY14" fmla="*/ 67782 h 294005"/>
              <a:gd name="connsiteX15" fmla="*/ 85263 w 272472"/>
              <a:gd name="connsiteY15" fmla="*/ 50865 h 294005"/>
              <a:gd name="connsiteX16" fmla="*/ 68233 w 272472"/>
              <a:gd name="connsiteY16" fmla="*/ 67782 h 294005"/>
              <a:gd name="connsiteX17" fmla="*/ 136351 w 272472"/>
              <a:gd name="connsiteY17" fmla="*/ 135450 h 294005"/>
              <a:gd name="connsiteX18" fmla="*/ 170411 w 272472"/>
              <a:gd name="connsiteY18" fmla="*/ 236952 h 294005"/>
              <a:gd name="connsiteX19" fmla="*/ 187440 w 272472"/>
              <a:gd name="connsiteY19" fmla="*/ 220034 h 294005"/>
              <a:gd name="connsiteX20" fmla="*/ 170411 w 272472"/>
              <a:gd name="connsiteY20" fmla="*/ 203117 h 294005"/>
              <a:gd name="connsiteX21" fmla="*/ 102292 w 272472"/>
              <a:gd name="connsiteY21" fmla="*/ 203117 h 294005"/>
              <a:gd name="connsiteX22" fmla="*/ 85263 w 272472"/>
              <a:gd name="connsiteY22" fmla="*/ 220034 h 294005"/>
              <a:gd name="connsiteX23" fmla="*/ 102292 w 272472"/>
              <a:gd name="connsiteY23" fmla="*/ 236952 h 294005"/>
              <a:gd name="connsiteX24" fmla="*/ 170411 w 272472"/>
              <a:gd name="connsiteY24" fmla="*/ 236952 h 29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472" h="294005">
                <a:moveTo>
                  <a:pt x="221499" y="294119"/>
                </a:moveTo>
                <a:lnTo>
                  <a:pt x="51204" y="294119"/>
                </a:lnTo>
                <a:cubicBezTo>
                  <a:pt x="22253" y="294119"/>
                  <a:pt x="115" y="272886"/>
                  <a:pt x="115" y="245118"/>
                </a:cubicBezTo>
                <a:lnTo>
                  <a:pt x="115" y="49115"/>
                </a:lnTo>
                <a:cubicBezTo>
                  <a:pt x="115" y="21348"/>
                  <a:pt x="22253" y="114"/>
                  <a:pt x="51204" y="114"/>
                </a:cubicBezTo>
                <a:lnTo>
                  <a:pt x="221499" y="114"/>
                </a:lnTo>
                <a:cubicBezTo>
                  <a:pt x="250449" y="114"/>
                  <a:pt x="272588" y="21348"/>
                  <a:pt x="272588" y="49115"/>
                </a:cubicBezTo>
                <a:lnTo>
                  <a:pt x="272588" y="245118"/>
                </a:lnTo>
                <a:cubicBezTo>
                  <a:pt x="272588" y="272886"/>
                  <a:pt x="250449" y="294119"/>
                  <a:pt x="221499" y="294119"/>
                </a:cubicBezTo>
                <a:moveTo>
                  <a:pt x="136351" y="135450"/>
                </a:moveTo>
                <a:cubicBezTo>
                  <a:pt x="173816" y="135450"/>
                  <a:pt x="204469" y="104999"/>
                  <a:pt x="204469" y="67782"/>
                </a:cubicBezTo>
                <a:cubicBezTo>
                  <a:pt x="204469" y="57632"/>
                  <a:pt x="197658" y="50865"/>
                  <a:pt x="187440" y="50865"/>
                </a:cubicBezTo>
                <a:cubicBezTo>
                  <a:pt x="177222" y="50865"/>
                  <a:pt x="170411" y="57632"/>
                  <a:pt x="170411" y="67782"/>
                </a:cubicBezTo>
                <a:cubicBezTo>
                  <a:pt x="170411" y="86391"/>
                  <a:pt x="155084" y="101616"/>
                  <a:pt x="136351" y="101616"/>
                </a:cubicBezTo>
                <a:cubicBezTo>
                  <a:pt x="117619" y="101616"/>
                  <a:pt x="102292" y="86391"/>
                  <a:pt x="102292" y="67782"/>
                </a:cubicBezTo>
                <a:cubicBezTo>
                  <a:pt x="102292" y="57632"/>
                  <a:pt x="95480" y="50865"/>
                  <a:pt x="85263" y="50865"/>
                </a:cubicBezTo>
                <a:cubicBezTo>
                  <a:pt x="75045" y="50865"/>
                  <a:pt x="68233" y="57632"/>
                  <a:pt x="68233" y="67782"/>
                </a:cubicBezTo>
                <a:cubicBezTo>
                  <a:pt x="68233" y="104999"/>
                  <a:pt x="98886" y="135450"/>
                  <a:pt x="136351" y="135450"/>
                </a:cubicBezTo>
                <a:moveTo>
                  <a:pt x="170411" y="236952"/>
                </a:moveTo>
                <a:cubicBezTo>
                  <a:pt x="180628" y="236952"/>
                  <a:pt x="187440" y="230185"/>
                  <a:pt x="187440" y="220034"/>
                </a:cubicBezTo>
                <a:cubicBezTo>
                  <a:pt x="187440" y="209885"/>
                  <a:pt x="180628" y="203117"/>
                  <a:pt x="170411" y="203117"/>
                </a:cubicBezTo>
                <a:lnTo>
                  <a:pt x="102292" y="203117"/>
                </a:lnTo>
                <a:cubicBezTo>
                  <a:pt x="92075" y="203117"/>
                  <a:pt x="85263" y="209885"/>
                  <a:pt x="85263" y="220034"/>
                </a:cubicBezTo>
                <a:cubicBezTo>
                  <a:pt x="85263" y="230185"/>
                  <a:pt x="92075" y="236952"/>
                  <a:pt x="102292" y="236952"/>
                </a:cubicBezTo>
                <a:lnTo>
                  <a:pt x="170411" y="236952"/>
                </a:lnTo>
              </a:path>
            </a:pathLst>
          </a:custGeom>
          <a:solidFill>
            <a:srgbClr val="FFFFFF"/>
          </a:solidFill>
          <a:ln w="10203" cap="flat">
            <a:noFill/>
            <a:prstDash val="solid"/>
            <a:miter/>
          </a:ln>
        </p:spPr>
        <p:txBody>
          <a:bodyPr rtlCol="0" anchor="ctr"/>
          <a:lstStyle/>
          <a:p>
            <a:endParaRPr lang="zh-CN" altLang="en-US"/>
          </a:p>
        </p:txBody>
      </p:sp>
      <p:grpSp>
        <p:nvGrpSpPr>
          <p:cNvPr id="9" name="组合 8"/>
          <p:cNvGrpSpPr/>
          <p:nvPr/>
        </p:nvGrpSpPr>
        <p:grpSpPr>
          <a:xfrm>
            <a:off x="0" y="7150437"/>
            <a:ext cx="13771562" cy="720080"/>
            <a:chOff x="0" y="7171580"/>
            <a:chExt cx="13771562" cy="720080"/>
          </a:xfrm>
        </p:grpSpPr>
        <p:pic>
          <p:nvPicPr>
            <p:cNvPr id="24" name="图片 23"/>
            <p:cNvPicPr/>
            <p:nvPr/>
          </p:nvPicPr>
          <p:blipFill>
            <a:blip r:embed="rId16"/>
            <a:stretch>
              <a:fillRect/>
            </a:stretch>
          </p:blipFill>
          <p:spPr>
            <a:xfrm flipV="1">
              <a:off x="0" y="7171580"/>
              <a:ext cx="13771562" cy="720080"/>
            </a:xfrm>
            <a:prstGeom prst="rect">
              <a:avLst/>
            </a:prstGeom>
          </p:spPr>
        </p:pic>
        <p:pic>
          <p:nvPicPr>
            <p:cNvPr id="25" name="图片 2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6"/>
          <a:stretch>
            <a:fillRect/>
          </a:stretch>
        </p:blipFill>
        <p:spPr>
          <a:xfrm flipV="1">
            <a:off x="53250" y="981139"/>
            <a:ext cx="3186369" cy="38384"/>
          </a:xfrm>
          <a:prstGeom prst="rect">
            <a:avLst/>
          </a:prstGeom>
        </p:spPr>
      </p:pic>
      <p:sp>
        <p:nvSpPr>
          <p:cNvPr id="11" name="文本框 10"/>
          <p:cNvSpPr txBox="1"/>
          <p:nvPr/>
        </p:nvSpPr>
        <p:spPr>
          <a:xfrm>
            <a:off x="350290" y="266636"/>
            <a:ext cx="2592288" cy="646331"/>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评价考核</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10" name="文本框 9"/>
          <p:cNvSpPr txBox="1"/>
          <p:nvPr/>
        </p:nvSpPr>
        <p:spPr>
          <a:xfrm>
            <a:off x="521970" y="3282950"/>
            <a:ext cx="3564890" cy="2168525"/>
          </a:xfrm>
          <a:prstGeom prst="rect">
            <a:avLst/>
          </a:prstGeom>
          <a:noFill/>
        </p:spPr>
        <p:txBody>
          <a:bodyPr wrap="square" rtlCol="0">
            <a:spAutoFit/>
          </a:bodyPr>
          <a:p>
            <a:pPr marL="457200" indent="-457200">
              <a:buFont typeface="Wingdings" panose="05000000000000000000" charset="0"/>
              <a:buChar char="ü"/>
            </a:pPr>
            <a:r>
              <a:rPr lang="zh-CN" altLang="en-US"/>
              <a:t>核定的对外开放共享机时</a:t>
            </a:r>
            <a:endParaRPr lang="zh-CN" altLang="en-US"/>
          </a:p>
          <a:p>
            <a:pPr marL="457200" indent="-457200">
              <a:buFont typeface="Wingdings" panose="05000000000000000000" charset="0"/>
              <a:buChar char="ü"/>
            </a:pPr>
            <a:r>
              <a:rPr lang="zh-CN" altLang="en-US"/>
              <a:t>横向项目过程中产生的部分机时</a:t>
            </a:r>
            <a:endParaRPr lang="zh-CN" altLang="en-US"/>
          </a:p>
          <a:p>
            <a:r>
              <a:rPr lang="en-US" altLang="zh-CN"/>
              <a:t>……</a:t>
            </a:r>
            <a:endParaRPr lang="en-US" altLang="zh-CN"/>
          </a:p>
        </p:txBody>
      </p:sp>
      <p:sp>
        <p:nvSpPr>
          <p:cNvPr id="12" name="文本框 11"/>
          <p:cNvSpPr txBox="1"/>
          <p:nvPr/>
        </p:nvSpPr>
        <p:spPr>
          <a:xfrm>
            <a:off x="9667240" y="2941320"/>
            <a:ext cx="3564890" cy="3415030"/>
          </a:xfrm>
          <a:prstGeom prst="rect">
            <a:avLst/>
          </a:prstGeom>
          <a:noFill/>
        </p:spPr>
        <p:txBody>
          <a:bodyPr wrap="square" rtlCol="0">
            <a:spAutoFit/>
          </a:bodyPr>
          <a:p>
            <a:pPr marL="457200" indent="-457200">
              <a:buFont typeface="Wingdings" panose="05000000000000000000" charset="0"/>
              <a:buChar char="ü"/>
            </a:pPr>
            <a:r>
              <a:rPr lang="zh-CN" altLang="en-US"/>
              <a:t>合作案例</a:t>
            </a:r>
            <a:endParaRPr lang="zh-CN" altLang="en-US"/>
          </a:p>
          <a:p>
            <a:pPr marL="457200" indent="-457200">
              <a:buFont typeface="Wingdings" panose="05000000000000000000" charset="0"/>
              <a:buChar char="ü"/>
            </a:pPr>
            <a:r>
              <a:rPr lang="zh-CN" altLang="en-US"/>
              <a:t>用户证明</a:t>
            </a:r>
            <a:endParaRPr lang="zh-CN" altLang="en-US"/>
          </a:p>
          <a:p>
            <a:pPr marL="457200" indent="-457200">
              <a:buFont typeface="Wingdings" panose="05000000000000000000" charset="0"/>
              <a:buChar char="ü"/>
            </a:pPr>
            <a:r>
              <a:rPr lang="zh-CN" altLang="en-US"/>
              <a:t>合作项目与仪器设备对应关系表</a:t>
            </a:r>
            <a:endParaRPr lang="zh-CN" altLang="en-US"/>
          </a:p>
          <a:p>
            <a:pPr marL="457200" indent="-457200">
              <a:buFont typeface="Wingdings" panose="05000000000000000000" charset="0"/>
              <a:buChar char="ü"/>
            </a:pPr>
            <a:r>
              <a:rPr lang="zh-CN" altLang="en-US"/>
              <a:t>对外服务合同</a:t>
            </a:r>
            <a:endParaRPr lang="zh-CN" altLang="en-US"/>
          </a:p>
          <a:p>
            <a:pPr marL="457200" indent="-457200">
              <a:buFont typeface="Wingdings" panose="05000000000000000000" charset="0"/>
              <a:buChar char="ü"/>
            </a:pPr>
            <a:r>
              <a:rPr lang="zh-CN" altLang="en-US"/>
              <a:t>收费明细</a:t>
            </a:r>
            <a:endParaRPr lang="zh-CN" altLang="en-US"/>
          </a:p>
          <a:p>
            <a:pPr marL="457200" indent="-457200">
              <a:buFont typeface="Wingdings" panose="05000000000000000000" charset="0"/>
              <a:buChar char="ü"/>
            </a:pPr>
            <a:r>
              <a:rPr lang="zh-CN" altLang="en-US"/>
              <a:t>新闻报告</a:t>
            </a:r>
            <a:endParaRPr lang="zh-CN" altLang="en-US"/>
          </a:p>
          <a:p>
            <a:pPr marL="457200" indent="-457200">
              <a:buFont typeface="Wingdings" panose="05000000000000000000" charset="0"/>
              <a:buChar char="ü"/>
            </a:pPr>
            <a:r>
              <a:rPr lang="en-US" altLang="zh-CN"/>
              <a:t>……</a:t>
            </a:r>
            <a:endParaRPr lang="en-US" altLang="zh-CN"/>
          </a:p>
        </p:txBody>
      </p:sp>
    </p:spTree>
    <p:custDataLst>
      <p:tags r:id="rId1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grpSp>
        <p:nvGrpSpPr>
          <p:cNvPr id="9" name="组合 8"/>
          <p:cNvGrpSpPr/>
          <p:nvPr/>
        </p:nvGrpSpPr>
        <p:grpSpPr>
          <a:xfrm>
            <a:off x="2250282" y="2799846"/>
            <a:ext cx="8280920" cy="1542123"/>
            <a:chOff x="971997" y="2179710"/>
            <a:chExt cx="10472562" cy="1983303"/>
          </a:xfrm>
        </p:grpSpPr>
        <p:grpSp>
          <p:nvGrpSpPr>
            <p:cNvPr id="10" name="组合 9"/>
            <p:cNvGrpSpPr/>
            <p:nvPr/>
          </p:nvGrpSpPr>
          <p:grpSpPr>
            <a:xfrm>
              <a:off x="3093581" y="2179710"/>
              <a:ext cx="8350978" cy="1983302"/>
              <a:chOff x="2320695" y="442438"/>
              <a:chExt cx="8350978" cy="784254"/>
            </a:xfrm>
          </p:grpSpPr>
          <p:sp>
            <p:nvSpPr>
              <p:cNvPr id="14" name="矩形 13"/>
              <p:cNvSpPr/>
              <p:nvPr/>
            </p:nvSpPr>
            <p:spPr>
              <a:xfrm flipH="1">
                <a:off x="2320695" y="442438"/>
                <a:ext cx="8350978" cy="784254"/>
              </a:xfrm>
              <a:prstGeom prst="rect">
                <a:avLst/>
              </a:prstGeom>
              <a:solidFill>
                <a:srgbClr val="9BBB59"/>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p:cNvGrpSpPr/>
              <p:nvPr/>
            </p:nvGrpSpPr>
            <p:grpSpPr>
              <a:xfrm>
                <a:off x="3183097" y="614306"/>
                <a:ext cx="5741363" cy="430384"/>
                <a:chOff x="4037747" y="569913"/>
                <a:chExt cx="5741363" cy="430384"/>
              </a:xfrm>
            </p:grpSpPr>
            <p:sp>
              <p:nvSpPr>
                <p:cNvPr id="16" name="矩形 15"/>
                <p:cNvSpPr/>
                <p:nvPr/>
              </p:nvSpPr>
              <p:spPr>
                <a:xfrm>
                  <a:off x="5336140" y="578870"/>
                  <a:ext cx="4442970" cy="421427"/>
                </a:xfrm>
                <a:prstGeom prst="rect">
                  <a:avLst/>
                </a:prstGeom>
                <a:noFill/>
                <a:ln w="9525">
                  <a:noFill/>
                  <a:miter/>
                </a:ln>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eaLnBrk="1" hangingPunct="1">
                    <a:buNone/>
                  </a:pPr>
                  <a:r>
                    <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rPr>
                    <a:t>财政</a:t>
                  </a:r>
                  <a:r>
                    <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rPr>
                    <a:t>奖补</a:t>
                  </a:r>
                  <a:endParaRPr lang="zh-CN" altLang="en-US" sz="4800" b="1" dirty="0">
                    <a:solidFill>
                      <a:schemeClr val="bg1"/>
                    </a:solidFill>
                    <a:latin typeface="华文行楷" panose="02010800040101010101" pitchFamily="2" charset="-122"/>
                    <a:ea typeface="华文行楷" panose="02010800040101010101" pitchFamily="2" charset="-122"/>
                    <a:sym typeface="Arial" panose="020B0604020202020204" pitchFamily="34" charset="0"/>
                  </a:endParaRPr>
                </a:p>
              </p:txBody>
            </p:sp>
            <p:grpSp>
              <p:nvGrpSpPr>
                <p:cNvPr id="17" name="组合 16"/>
                <p:cNvGrpSpPr/>
                <p:nvPr/>
              </p:nvGrpSpPr>
              <p:grpSpPr>
                <a:xfrm>
                  <a:off x="4037747" y="569913"/>
                  <a:ext cx="263526" cy="395288"/>
                  <a:chOff x="-815800" y="0"/>
                  <a:chExt cx="213757" cy="427512"/>
                </a:xfrm>
              </p:grpSpPr>
              <p:sp>
                <p:nvSpPr>
                  <p:cNvPr id="18" name="直接连接符 17"/>
                  <p:cNvSpPr/>
                  <p:nvPr/>
                </p:nvSpPr>
                <p:spPr>
                  <a:xfrm>
                    <a:off x="-815800" y="0"/>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直接连接符 18"/>
                  <p:cNvSpPr/>
                  <p:nvPr/>
                </p:nvSpPr>
                <p:spPr>
                  <a:xfrm flipH="1">
                    <a:off x="-815799" y="213756"/>
                    <a:ext cx="213756" cy="213756"/>
                  </a:xfrm>
                  <a:prstGeom prst="line">
                    <a:avLst/>
                  </a:prstGeom>
                  <a:ln w="19050" cap="flat" cmpd="sng">
                    <a:solidFill>
                      <a:schemeClr val="bg1"/>
                    </a:solidFill>
                    <a:prstDash val="solid"/>
                    <a:miter/>
                    <a:headEnd type="oval" w="med" len="med"/>
                    <a:tailEnd type="oval" w="lg" len="lg"/>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grpSp>
          <p:nvGrpSpPr>
            <p:cNvPr id="11" name="组合 10"/>
            <p:cNvGrpSpPr/>
            <p:nvPr/>
          </p:nvGrpSpPr>
          <p:grpSpPr>
            <a:xfrm>
              <a:off x="971997" y="2179710"/>
              <a:ext cx="2121586" cy="1983303"/>
              <a:chOff x="2215144" y="1032180"/>
              <a:chExt cx="1120898" cy="824468"/>
            </a:xfrm>
          </p:grpSpPr>
          <p:sp>
            <p:nvSpPr>
              <p:cNvPr id="12" name="平行四边形 11"/>
              <p:cNvSpPr/>
              <p:nvPr/>
            </p:nvSpPr>
            <p:spPr>
              <a:xfrm>
                <a:off x="2215144" y="1032180"/>
                <a:ext cx="1120898" cy="824468"/>
              </a:xfrm>
              <a:prstGeom prst="parallelogram">
                <a:avLst>
                  <a:gd name="adj" fmla="val 0"/>
                </a:avLst>
              </a:prstGeom>
              <a:solidFill>
                <a:srgbClr val="0081C5"/>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latin typeface="Impact" panose="020B0806030902050204" pitchFamily="34" charset="0"/>
                </a:endParaRPr>
              </a:p>
            </p:txBody>
          </p:sp>
          <p:sp>
            <p:nvSpPr>
              <p:cNvPr id="13" name="文本框 9"/>
              <p:cNvSpPr txBox="1"/>
              <p:nvPr/>
            </p:nvSpPr>
            <p:spPr>
              <a:xfrm>
                <a:off x="2245058" y="1132769"/>
                <a:ext cx="1066799" cy="5917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a:solidFill>
                      <a:schemeClr val="bg1"/>
                    </a:solidFill>
                    <a:latin typeface="华文行楷" panose="02010800040101010101" pitchFamily="2" charset="-122"/>
                    <a:ea typeface="华文行楷" panose="02010800040101010101" pitchFamily="2" charset="-122"/>
                  </a:rPr>
                  <a:t>叁</a:t>
                </a:r>
                <a:endParaRPr lang="zh-CN" altLang="en-US" sz="6600" b="1" dirty="0">
                  <a:solidFill>
                    <a:schemeClr val="bg1"/>
                  </a:solidFill>
                  <a:latin typeface="华文行楷" panose="02010800040101010101" pitchFamily="2" charset="-122"/>
                  <a:ea typeface="华文行楷" panose="02010800040101010101" pitchFamily="2" charset="-122"/>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974" y="7157213"/>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9" name="文本框 8"/>
          <p:cNvSpPr txBox="1"/>
          <p:nvPr/>
        </p:nvSpPr>
        <p:spPr>
          <a:xfrm>
            <a:off x="350290" y="266636"/>
            <a:ext cx="2592288"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100" name="文本框 99"/>
          <p:cNvSpPr txBox="1"/>
          <p:nvPr/>
        </p:nvSpPr>
        <p:spPr>
          <a:xfrm>
            <a:off x="810260" y="1266825"/>
            <a:ext cx="6235700" cy="4030980"/>
          </a:xfrm>
          <a:prstGeom prst="rect">
            <a:avLst/>
          </a:prstGeom>
          <a:noFill/>
          <a:ln w="9525">
            <a:noFill/>
          </a:ln>
        </p:spPr>
        <p:txBody>
          <a:bodyPr wrap="square">
            <a:spAutoFit/>
          </a:bodyPr>
          <a:p>
            <a:pPr indent="266700" algn="l"/>
            <a:r>
              <a:rPr lang="en-US" altLang="zh-CN" sz="1800" b="0">
                <a:solidFill>
                  <a:srgbClr val="000000"/>
                </a:solidFill>
                <a:latin typeface="Times New Roman" panose="02020603050405020304" pitchFamily="18" charset="0"/>
                <a:ea typeface="黑体" panose="02010609060101010101" charset="-122"/>
              </a:rPr>
              <a:t>                               </a:t>
            </a:r>
            <a:r>
              <a:rPr lang="en-US" altLang="zh-CN" sz="36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  </a:t>
            </a:r>
            <a:r>
              <a:rPr lang="zh-CN" sz="3600" b="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财政奖补</a:t>
            </a:r>
            <a:endParaRPr lang="zh-CN" sz="1800" b="1">
              <a:solidFill>
                <a:srgbClr val="000000"/>
              </a:solidFill>
              <a:latin typeface="Times New Roman" panose="02020603050405020304" pitchFamily="18" charset="0"/>
              <a:ea typeface="宋体" panose="02010600030101010101" pitchFamily="2" charset="-122"/>
            </a:endParaRPr>
          </a:p>
          <a:p>
            <a:pPr indent="266700" algn="l"/>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第二十五条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省财政厅会同省科技厅建立科研设施和仪器开放共享财政奖补制度。</a:t>
            </a:r>
            <a:endPar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266700" algn="l"/>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第二十六条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省属高校、科研院所、企业等管理单位使用财政资金全额或主要出资购置的单台套价值</a:t>
            </a:r>
            <a:r>
              <a:rPr lang="en-US" sz="2000" b="0">
                <a:solidFill>
                  <a:srgbClr val="000000"/>
                </a:solidFill>
                <a:latin typeface="仿宋" panose="02010609060101010101" pitchFamily="49" charset="-122"/>
                <a:ea typeface="仿宋" panose="02010609060101010101" pitchFamily="49" charset="-122"/>
                <a:cs typeface="仿宋" panose="02010609060101010101" pitchFamily="49" charset="-122"/>
              </a:rPr>
              <a:t>50</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万元以上的科研设施和仪器，按向企业用户开放共享服务收入予以财政奖补。财政奖补比例根据其评价考核结果确定，不超过</a:t>
            </a:r>
            <a:r>
              <a:rPr lang="en-US" sz="2000" b="0">
                <a:solidFill>
                  <a:srgbClr val="000000"/>
                </a:solidFill>
                <a:latin typeface="仿宋" panose="02010609060101010101" pitchFamily="49" charset="-122"/>
                <a:ea typeface="仿宋" panose="02010609060101010101" pitchFamily="49" charset="-122"/>
                <a:cs typeface="仿宋" panose="02010609060101010101" pitchFamily="49" charset="-122"/>
              </a:rPr>
              <a:t>10%</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；单家单位财政奖补金额不超过</a:t>
            </a:r>
            <a:r>
              <a:rPr lang="en-US" sz="2000" b="0">
                <a:solidFill>
                  <a:srgbClr val="000000"/>
                </a:solidFill>
                <a:latin typeface="仿宋" panose="02010609060101010101" pitchFamily="49" charset="-122"/>
                <a:ea typeface="仿宋" panose="02010609060101010101" pitchFamily="49" charset="-122"/>
                <a:cs typeface="仿宋" panose="02010609060101010101" pitchFamily="49" charset="-122"/>
              </a:rPr>
              <a:t>200</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万元，所需经费从省创新型省份建设专项资金中安排。</a:t>
            </a:r>
            <a:endPar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266700" algn="l"/>
            <a:r>
              <a:rPr lang="en-US" alt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1">
                <a:solidFill>
                  <a:srgbClr val="000000"/>
                </a:solidFill>
                <a:latin typeface="仿宋" panose="02010609060101010101" pitchFamily="49" charset="-122"/>
                <a:ea typeface="仿宋" panose="02010609060101010101" pitchFamily="49" charset="-122"/>
                <a:cs typeface="仿宋" panose="02010609060101010101" pitchFamily="49" charset="-122"/>
              </a:rPr>
              <a:t>第二十七条</a:t>
            </a:r>
            <a:r>
              <a:rPr lang="en-US" sz="2000" b="1">
                <a:solidFill>
                  <a:srgbClr val="000000"/>
                </a:solidFill>
                <a:latin typeface="仿宋" panose="02010609060101010101" pitchFamily="49" charset="-122"/>
                <a:ea typeface="仿宋" panose="02010609060101010101" pitchFamily="49" charset="-122"/>
                <a:cs typeface="仿宋" panose="02010609060101010101" pitchFamily="49" charset="-122"/>
              </a:rPr>
              <a:t>  </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省科技</a:t>
            </a:r>
            <a:r>
              <a:rPr lang="zh-CN" sz="2000" b="0">
                <a:solidFill>
                  <a:srgbClr val="000000"/>
                </a:solidFill>
                <a:latin typeface="仿宋" panose="02010609060101010101" pitchFamily="49" charset="-122"/>
                <a:ea typeface="仿宋" panose="02010609060101010101" pitchFamily="49" charset="-122"/>
                <a:cs typeface="仿宋" panose="02010609060101010101" pitchFamily="49" charset="-122"/>
              </a:rPr>
              <a:t>厅会同省财政厅按程序委托第三方专业机构承担具体业务工作。</a:t>
            </a:r>
            <a:endParaRPr lang="zh-CN" altLang="en-US" sz="2000" b="0">
              <a:solidFill>
                <a:srgbClr val="000000"/>
              </a:solidFill>
              <a:latin typeface="仿宋" panose="02010609060101010101" pitchFamily="49" charset="-122"/>
              <a:ea typeface="仿宋" panose="02010609060101010101" pitchFamily="49" charset="-122"/>
              <a:cs typeface="仿宋" panose="02010609060101010101" pitchFamily="49" charset="-122"/>
            </a:endParaRPr>
          </a:p>
        </p:txBody>
      </p:sp>
      <p:pic>
        <p:nvPicPr>
          <p:cNvPr id="3" name="图片 2" descr="微信截图_20230823084434"/>
          <p:cNvPicPr>
            <a:picLocks noChangeAspect="1"/>
          </p:cNvPicPr>
          <p:nvPr>
            <p:custDataLst>
              <p:tags r:id="rId3"/>
            </p:custDataLst>
          </p:nvPr>
        </p:nvPicPr>
        <p:blipFill>
          <a:blip r:embed="rId4"/>
          <a:stretch>
            <a:fillRect/>
          </a:stretch>
        </p:blipFill>
        <p:spPr>
          <a:xfrm>
            <a:off x="8010525" y="981075"/>
            <a:ext cx="4670425" cy="5781675"/>
          </a:xfrm>
          <a:prstGeom prst="rect">
            <a:avLst/>
          </a:prstGeom>
        </p:spPr>
      </p:pic>
      <p:sp>
        <p:nvSpPr>
          <p:cNvPr id="7" name="文本框 6"/>
          <p:cNvSpPr txBox="1"/>
          <p:nvPr/>
        </p:nvSpPr>
        <p:spPr>
          <a:xfrm>
            <a:off x="523240" y="6090920"/>
            <a:ext cx="6605270" cy="460375"/>
          </a:xfrm>
          <a:prstGeom prst="rect">
            <a:avLst/>
          </a:prstGeom>
          <a:noFill/>
          <a:ln w="9525">
            <a:noFill/>
          </a:ln>
        </p:spPr>
        <p:txBody>
          <a:bodyPr wrap="square">
            <a:spAutoFit/>
          </a:bodyPr>
          <a:p>
            <a:pPr indent="406400"/>
            <a:r>
              <a:rPr lang="zh-CN" sz="2400" b="1">
                <a:solidFill>
                  <a:srgbClr val="C00000"/>
                </a:solidFill>
                <a:latin typeface="Times New Roman" panose="02020603050405020304" pitchFamily="18" charset="0"/>
                <a:ea typeface="宋体" panose="02010600030101010101" pitchFamily="2" charset="-122"/>
              </a:rPr>
              <a:t>对财政奖补制度的对象及奖补比例进行说明</a:t>
            </a:r>
            <a:endParaRPr lang="zh-CN" altLang="en-US" sz="2400" b="1">
              <a:solidFill>
                <a:srgbClr val="C00000"/>
              </a:solidFill>
              <a:latin typeface="Times New Roman" panose="02020603050405020304" pitchFamily="18" charset="0"/>
              <a:ea typeface="宋体" panose="02010600030101010101" pitchFamily="2" charset="-122"/>
            </a:endParaRPr>
          </a:p>
        </p:txBody>
      </p:sp>
      <p:sp>
        <p:nvSpPr>
          <p:cNvPr id="4" name="上箭头 3"/>
          <p:cNvSpPr/>
          <p:nvPr/>
        </p:nvSpPr>
        <p:spPr>
          <a:xfrm>
            <a:off x="3618230" y="5544820"/>
            <a:ext cx="576580" cy="431800"/>
          </a:xfrm>
          <a:prstGeom prst="upArrow">
            <a:avLst/>
          </a:prstGeom>
          <a:solidFill>
            <a:schemeClr val="accent2"/>
          </a:solidFill>
          <a:ln>
            <a:noFill/>
          </a:ln>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3" name="矩形 2"/>
          <p:cNvSpPr/>
          <p:nvPr/>
        </p:nvSpPr>
        <p:spPr>
          <a:xfrm>
            <a:off x="522090" y="2851100"/>
            <a:ext cx="5693787" cy="4215765"/>
          </a:xfrm>
          <a:prstGeom prst="rect">
            <a:avLst/>
          </a:prstGeom>
        </p:spPr>
        <p:txBody>
          <a:bodyPr wrap="square">
            <a:spAutoFit/>
          </a:bodyPr>
          <a:lstStyle/>
          <a:p>
            <a:pPr indent="406400" algn="ctr"/>
            <a:r>
              <a:rPr lang="zh-CN" altLang="zh-CN" sz="2000" kern="100" dirty="0">
                <a:latin typeface="Times New Roman" panose="02020603050405020304" pitchFamily="18" charset="0"/>
                <a:ea typeface="仿宋" panose="02010609060101010101" pitchFamily="49" charset="-122"/>
              </a:rPr>
              <a:t>省内高校、科研院所等单位使用财政资金购买的原值</a:t>
            </a:r>
            <a:r>
              <a:rPr lang="en-US" altLang="zh-CN" sz="2000" kern="100" dirty="0">
                <a:latin typeface="Times New Roman" panose="02020603050405020304" pitchFamily="18" charset="0"/>
                <a:ea typeface="仿宋" panose="02010609060101010101" pitchFamily="49" charset="-122"/>
              </a:rPr>
              <a:t>50</a:t>
            </a:r>
            <a:r>
              <a:rPr lang="zh-CN" altLang="zh-CN" sz="2000" kern="100" dirty="0">
                <a:latin typeface="Times New Roman" panose="02020603050405020304" pitchFamily="18" charset="0"/>
                <a:ea typeface="仿宋" panose="02010609060101010101" pitchFamily="49" charset="-122"/>
              </a:rPr>
              <a:t>万元以上的科研仪器纳入共享平台统一对外开放</a:t>
            </a:r>
            <a:endParaRPr lang="en-US" altLang="zh-CN" sz="2000" kern="100" dirty="0">
              <a:latin typeface="Times New Roman" panose="02020603050405020304" pitchFamily="18" charset="0"/>
              <a:ea typeface="仿宋" panose="02010609060101010101" pitchFamily="49" charset="-122"/>
            </a:endParaRPr>
          </a:p>
          <a:p>
            <a:pPr indent="406400" algn="ctr"/>
            <a:endParaRPr lang="en-US" altLang="zh-CN" sz="2800" kern="100" dirty="0">
              <a:latin typeface="Times New Roman" panose="02020603050405020304" pitchFamily="18" charset="0"/>
              <a:ea typeface="仿宋" panose="02010609060101010101" pitchFamily="49" charset="-122"/>
            </a:endParaRPr>
          </a:p>
          <a:p>
            <a:pPr indent="406400" algn="ctr"/>
            <a:r>
              <a:rPr lang="zh-CN" altLang="zh-CN" sz="2000" kern="100" dirty="0">
                <a:latin typeface="Times New Roman" panose="02020603050405020304" pitchFamily="18" charset="0"/>
                <a:ea typeface="仿宋" panose="02010609060101010101" pitchFamily="49" charset="-122"/>
              </a:rPr>
              <a:t>用户在共享平台上提交服务需求，与管理单位达成服务意向，在线下开展合作并签订技术合同</a:t>
            </a:r>
            <a:endParaRPr lang="en-US" altLang="zh-CN" sz="2000" kern="100" dirty="0">
              <a:latin typeface="Times New Roman" panose="02020603050405020304" pitchFamily="18" charset="0"/>
              <a:ea typeface="仿宋" panose="02010609060101010101" pitchFamily="49" charset="-122"/>
            </a:endParaRPr>
          </a:p>
          <a:p>
            <a:pPr indent="406400" algn="ctr"/>
            <a:endParaRPr lang="en-US" altLang="zh-CN" sz="2000" kern="100" dirty="0">
              <a:latin typeface="Times New Roman" panose="02020603050405020304" pitchFamily="18" charset="0"/>
              <a:ea typeface="仿宋" panose="02010609060101010101" pitchFamily="49" charset="-122"/>
            </a:endParaRPr>
          </a:p>
          <a:p>
            <a:pPr indent="406400" algn="ctr"/>
            <a:endParaRPr lang="en-US" altLang="zh-CN" sz="2000" kern="100" dirty="0">
              <a:latin typeface="Times New Roman" panose="02020603050405020304" pitchFamily="18" charset="0"/>
              <a:ea typeface="仿宋" panose="02010609060101010101" pitchFamily="49" charset="-122"/>
            </a:endParaRPr>
          </a:p>
          <a:p>
            <a:pPr indent="406400" algn="ctr"/>
            <a:r>
              <a:rPr lang="zh-CN" altLang="zh-CN" sz="2000" kern="100" dirty="0">
                <a:latin typeface="Times New Roman" panose="02020603050405020304" pitchFamily="18" charset="0"/>
                <a:ea typeface="仿宋" panose="02010609060101010101" pitchFamily="49" charset="-122"/>
              </a:rPr>
              <a:t>将服务结果反馈回共享平台</a:t>
            </a:r>
            <a:endParaRPr lang="en-US" altLang="zh-CN" sz="2000" kern="100" dirty="0">
              <a:latin typeface="Times New Roman" panose="02020603050405020304" pitchFamily="18" charset="0"/>
              <a:ea typeface="仿宋" panose="02010609060101010101" pitchFamily="49" charset="-122"/>
            </a:endParaRPr>
          </a:p>
          <a:p>
            <a:pPr indent="406400" algn="ctr"/>
            <a:r>
              <a:rPr lang="zh-CN" altLang="zh-CN" sz="2000" kern="100" dirty="0">
                <a:latin typeface="Times New Roman" panose="02020603050405020304" pitchFamily="18" charset="0"/>
                <a:ea typeface="仿宋" panose="02010609060101010101" pitchFamily="49" charset="-122"/>
              </a:rPr>
              <a:t>留存共享服务在线服务记录</a:t>
            </a:r>
            <a:endParaRPr lang="en-US" altLang="zh-CN" sz="2000" kern="100" dirty="0">
              <a:latin typeface="Times New Roman" panose="02020603050405020304" pitchFamily="18" charset="0"/>
              <a:ea typeface="仿宋" panose="02010609060101010101" pitchFamily="49" charset="-122"/>
            </a:endParaRPr>
          </a:p>
          <a:p>
            <a:pPr indent="406400" algn="ctr"/>
            <a:endParaRPr lang="en-US" altLang="zh-CN" sz="2000" b="1" kern="100" dirty="0">
              <a:solidFill>
                <a:srgbClr val="C00000"/>
              </a:solidFill>
              <a:latin typeface="Times New Roman" panose="02020603050405020304" pitchFamily="18" charset="0"/>
              <a:ea typeface="仿宋" panose="02010609060101010101" pitchFamily="49" charset="-122"/>
            </a:endParaRPr>
          </a:p>
          <a:p>
            <a:pPr indent="406400" algn="ctr"/>
            <a:endParaRPr lang="en-US" altLang="zh-CN" sz="2000" b="1" kern="100" dirty="0">
              <a:solidFill>
                <a:srgbClr val="C00000"/>
              </a:solidFill>
              <a:latin typeface="Times New Roman" panose="02020603050405020304" pitchFamily="18" charset="0"/>
              <a:ea typeface="仿宋" panose="02010609060101010101" pitchFamily="49" charset="-122"/>
            </a:endParaRPr>
          </a:p>
          <a:p>
            <a:pPr indent="406400" algn="ctr"/>
            <a:r>
              <a:rPr lang="zh-CN" altLang="en-US" sz="2000" b="1" kern="100" dirty="0">
                <a:solidFill>
                  <a:srgbClr val="C00000"/>
                </a:solidFill>
                <a:latin typeface="Times New Roman" panose="02020603050405020304" pitchFamily="18" charset="0"/>
                <a:ea typeface="仿宋" panose="02010609060101010101" pitchFamily="49" charset="-122"/>
              </a:rPr>
              <a:t>管理单位申请财政补贴</a:t>
            </a:r>
            <a:endParaRPr lang="zh-CN" altLang="zh-CN" sz="2000" b="1" kern="100" dirty="0">
              <a:solidFill>
                <a:srgbClr val="C00000"/>
              </a:solidFill>
              <a:latin typeface="Times New Roman" panose="02020603050405020304" pitchFamily="18" charset="0"/>
            </a:endParaRPr>
          </a:p>
        </p:txBody>
      </p:sp>
      <p:sp>
        <p:nvSpPr>
          <p:cNvPr id="4" name="椭圆 3"/>
          <p:cNvSpPr/>
          <p:nvPr/>
        </p:nvSpPr>
        <p:spPr>
          <a:xfrm>
            <a:off x="11179274" y="4226134"/>
            <a:ext cx="2016224" cy="64119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dirty="0"/>
          </a:p>
        </p:txBody>
      </p:sp>
      <p:sp>
        <p:nvSpPr>
          <p:cNvPr id="10" name="椭圆 9"/>
          <p:cNvSpPr/>
          <p:nvPr/>
        </p:nvSpPr>
        <p:spPr>
          <a:xfrm>
            <a:off x="8082930" y="4219252"/>
            <a:ext cx="1730921" cy="648072"/>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sp>
        <p:nvSpPr>
          <p:cNvPr id="6" name="流程图: 资料带 5"/>
          <p:cNvSpPr/>
          <p:nvPr/>
        </p:nvSpPr>
        <p:spPr>
          <a:xfrm>
            <a:off x="9629615" y="1842988"/>
            <a:ext cx="1872208" cy="898591"/>
          </a:xfrm>
          <a:prstGeom prst="flowChartPunched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8" name="文本框 7"/>
          <p:cNvSpPr txBox="1"/>
          <p:nvPr/>
        </p:nvSpPr>
        <p:spPr>
          <a:xfrm>
            <a:off x="11323290" y="4338587"/>
            <a:ext cx="2468488" cy="400110"/>
          </a:xfrm>
          <a:prstGeom prst="rect">
            <a:avLst/>
          </a:prstGeom>
          <a:noFill/>
        </p:spPr>
        <p:txBody>
          <a:bodyPr wrap="square" rtlCol="0">
            <a:spAutoFit/>
          </a:bodyPr>
          <a:lstStyle/>
          <a:p>
            <a:r>
              <a:rPr lang="zh-CN" altLang="en-US" sz="2000" dirty="0"/>
              <a:t>线上常规问题</a:t>
            </a:r>
            <a:endParaRPr lang="zh-CN" altLang="en-US" sz="2000" dirty="0"/>
          </a:p>
        </p:txBody>
      </p:sp>
      <p:sp>
        <p:nvSpPr>
          <p:cNvPr id="16" name="文本框 15"/>
          <p:cNvSpPr txBox="1"/>
          <p:nvPr/>
        </p:nvSpPr>
        <p:spPr>
          <a:xfrm>
            <a:off x="8062714" y="4353976"/>
            <a:ext cx="2468488" cy="369332"/>
          </a:xfrm>
          <a:prstGeom prst="rect">
            <a:avLst/>
          </a:prstGeom>
          <a:noFill/>
        </p:spPr>
        <p:txBody>
          <a:bodyPr wrap="square" rtlCol="0">
            <a:spAutoFit/>
          </a:bodyPr>
          <a:lstStyle/>
          <a:p>
            <a:r>
              <a:rPr lang="zh-CN" altLang="en-US" sz="1800" dirty="0"/>
              <a:t>线下个性化难题</a:t>
            </a:r>
            <a:endParaRPr lang="zh-CN" altLang="en-US" sz="1800" dirty="0"/>
          </a:p>
        </p:txBody>
      </p:sp>
      <p:sp>
        <p:nvSpPr>
          <p:cNvPr id="9" name="文本框 8"/>
          <p:cNvSpPr txBox="1"/>
          <p:nvPr/>
        </p:nvSpPr>
        <p:spPr>
          <a:xfrm>
            <a:off x="9733672" y="2059012"/>
            <a:ext cx="1674409" cy="507831"/>
          </a:xfrm>
          <a:prstGeom prst="rect">
            <a:avLst/>
          </a:prstGeom>
          <a:noFill/>
        </p:spPr>
        <p:txBody>
          <a:bodyPr wrap="square" rtlCol="0">
            <a:spAutoFit/>
          </a:bodyPr>
          <a:lstStyle/>
          <a:p>
            <a:r>
              <a:rPr lang="zh-CN" altLang="en-US" dirty="0"/>
              <a:t>共享平台</a:t>
            </a:r>
            <a:endParaRPr lang="zh-CN" altLang="en-US" dirty="0"/>
          </a:p>
        </p:txBody>
      </p:sp>
      <p:sp>
        <p:nvSpPr>
          <p:cNvPr id="14" name="矩形 13"/>
          <p:cNvSpPr/>
          <p:nvPr/>
        </p:nvSpPr>
        <p:spPr>
          <a:xfrm>
            <a:off x="335087" y="1103918"/>
            <a:ext cx="6858000" cy="1558290"/>
          </a:xfrm>
          <a:prstGeom prst="rect">
            <a:avLst/>
          </a:prstGeom>
        </p:spPr>
        <p:txBody>
          <a:bodyPr>
            <a:spAutoFit/>
          </a:bodyPr>
          <a:lstStyle/>
          <a:p>
            <a:pPr marL="457200" lvl="0" indent="-457200">
              <a:lnSpc>
                <a:spcPts val="2800"/>
              </a:lnSpc>
              <a:buFont typeface="Wingdings" panose="05000000000000000000" pitchFamily="2" charset="2"/>
              <a:buChar char="Ø"/>
            </a:pPr>
            <a:r>
              <a:rPr lang="zh-CN" altLang="en-US" sz="2400" dirty="0">
                <a:ea typeface="仿宋" panose="02010609060101010101" pitchFamily="49" charset="-122"/>
              </a:rPr>
              <a:t>实施</a:t>
            </a:r>
            <a:r>
              <a:rPr lang="zh-CN" altLang="zh-CN" sz="2400" dirty="0">
                <a:ea typeface="仿宋" panose="02010609060101010101" pitchFamily="49" charset="-122"/>
              </a:rPr>
              <a:t>模式</a:t>
            </a:r>
            <a:endParaRPr lang="zh-CN" altLang="zh-CN" dirty="0"/>
          </a:p>
          <a:p>
            <a:pPr indent="406400"/>
            <a:r>
              <a:rPr lang="zh-CN" altLang="zh-CN" sz="2400" kern="100" dirty="0">
                <a:latin typeface="Times New Roman" panose="02020603050405020304" pitchFamily="18" charset="0"/>
                <a:ea typeface="仿宋" panose="02010609060101010101" pitchFamily="49" charset="-122"/>
              </a:rPr>
              <a:t>通过信息化手段推进科研设施与仪器的开放共享，落实财政奖补政策。</a:t>
            </a:r>
            <a:r>
              <a:rPr lang="zh-CN" altLang="zh-CN" sz="2400" b="1" kern="100" dirty="0">
                <a:solidFill>
                  <a:srgbClr val="C00000"/>
                </a:solidFill>
                <a:latin typeface="Times New Roman" panose="02020603050405020304" pitchFamily="18" charset="0"/>
                <a:ea typeface="仿宋" panose="02010609060101010101" pitchFamily="49" charset="-122"/>
              </a:rPr>
              <a:t>形成“线上解决常规问题</a:t>
            </a:r>
            <a:r>
              <a:rPr lang="en-US" altLang="zh-CN" sz="2400" b="1" kern="100" dirty="0">
                <a:solidFill>
                  <a:srgbClr val="C00000"/>
                </a:solidFill>
                <a:latin typeface="Times New Roman" panose="02020603050405020304" pitchFamily="18" charset="0"/>
                <a:ea typeface="仿宋" panose="02010609060101010101" pitchFamily="49" charset="-122"/>
              </a:rPr>
              <a:t>+</a:t>
            </a:r>
            <a:r>
              <a:rPr lang="zh-CN" altLang="zh-CN" sz="2400" b="1" kern="100" dirty="0">
                <a:solidFill>
                  <a:srgbClr val="C00000"/>
                </a:solidFill>
                <a:latin typeface="Times New Roman" panose="02020603050405020304" pitchFamily="18" charset="0"/>
                <a:ea typeface="仿宋" panose="02010609060101010101" pitchFamily="49" charset="-122"/>
              </a:rPr>
              <a:t>线下解决</a:t>
            </a:r>
            <a:r>
              <a:rPr lang="zh-CN" altLang="en-US" sz="2400" b="1" kern="100" dirty="0">
                <a:solidFill>
                  <a:srgbClr val="C00000"/>
                </a:solidFill>
                <a:latin typeface="Times New Roman" panose="02020603050405020304" pitchFamily="18" charset="0"/>
                <a:ea typeface="仿宋" panose="02010609060101010101" pitchFamily="49" charset="-122"/>
              </a:rPr>
              <a:t>个性化</a:t>
            </a:r>
            <a:r>
              <a:rPr lang="zh-CN" altLang="zh-CN" sz="2400" b="1" kern="100" dirty="0">
                <a:solidFill>
                  <a:srgbClr val="C00000"/>
                </a:solidFill>
                <a:latin typeface="Times New Roman" panose="02020603050405020304" pitchFamily="18" charset="0"/>
                <a:ea typeface="仿宋" panose="02010609060101010101" pitchFamily="49" charset="-122"/>
              </a:rPr>
              <a:t>难题”的服务模式。</a:t>
            </a:r>
            <a:endParaRPr lang="en-US" altLang="zh-CN" sz="2400" kern="100" dirty="0">
              <a:latin typeface="Times New Roman" panose="02020603050405020304" pitchFamily="18" charset="0"/>
              <a:ea typeface="仿宋" panose="02010609060101010101" pitchFamily="49" charset="-122"/>
            </a:endParaRPr>
          </a:p>
        </p:txBody>
      </p:sp>
      <p:sp>
        <p:nvSpPr>
          <p:cNvPr id="17" name="文本框 16"/>
          <p:cNvSpPr txBox="1"/>
          <p:nvPr/>
        </p:nvSpPr>
        <p:spPr>
          <a:xfrm>
            <a:off x="8414233" y="1987004"/>
            <a:ext cx="600164" cy="1152128"/>
          </a:xfrm>
          <a:prstGeom prst="rect">
            <a:avLst/>
          </a:prstGeom>
          <a:noFill/>
        </p:spPr>
        <p:txBody>
          <a:bodyPr vert="eaVert" wrap="square" rtlCol="0">
            <a:spAutoFit/>
          </a:bodyPr>
          <a:lstStyle/>
          <a:p>
            <a:r>
              <a:rPr lang="zh-CN" altLang="en-US" sz="2000" dirty="0"/>
              <a:t>用户</a:t>
            </a:r>
            <a:endParaRPr lang="zh-CN" altLang="en-US" sz="2000" dirty="0"/>
          </a:p>
        </p:txBody>
      </p:sp>
      <p:sp>
        <p:nvSpPr>
          <p:cNvPr id="23" name="文本框 22"/>
          <p:cNvSpPr txBox="1"/>
          <p:nvPr/>
        </p:nvSpPr>
        <p:spPr>
          <a:xfrm>
            <a:off x="12041867" y="1770980"/>
            <a:ext cx="492443" cy="1524588"/>
          </a:xfrm>
          <a:prstGeom prst="rect">
            <a:avLst/>
          </a:prstGeom>
          <a:noFill/>
        </p:spPr>
        <p:txBody>
          <a:bodyPr vert="eaVert" wrap="square" rtlCol="0">
            <a:spAutoFit/>
          </a:bodyPr>
          <a:lstStyle/>
          <a:p>
            <a:r>
              <a:rPr lang="zh-CN" altLang="en-US" sz="2000" dirty="0"/>
              <a:t>管理单位</a:t>
            </a:r>
            <a:endParaRPr lang="zh-CN" altLang="en-US" sz="2000" dirty="0"/>
          </a:p>
        </p:txBody>
      </p:sp>
      <p:sp>
        <p:nvSpPr>
          <p:cNvPr id="18" name="箭头: 上下 17"/>
          <p:cNvSpPr/>
          <p:nvPr/>
        </p:nvSpPr>
        <p:spPr>
          <a:xfrm>
            <a:off x="10398385" y="2928585"/>
            <a:ext cx="334668" cy="58762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左右 18"/>
          <p:cNvSpPr/>
          <p:nvPr/>
        </p:nvSpPr>
        <p:spPr>
          <a:xfrm flipV="1">
            <a:off x="9008720" y="2203028"/>
            <a:ext cx="569248" cy="296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左右 27"/>
          <p:cNvSpPr/>
          <p:nvPr/>
        </p:nvSpPr>
        <p:spPr>
          <a:xfrm>
            <a:off x="11539314" y="2203028"/>
            <a:ext cx="569248" cy="32194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下 21"/>
          <p:cNvSpPr/>
          <p:nvPr/>
        </p:nvSpPr>
        <p:spPr>
          <a:xfrm>
            <a:off x="3222468" y="3818766"/>
            <a:ext cx="401399" cy="40736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dirty="0"/>
          </a:p>
        </p:txBody>
      </p:sp>
      <p:sp>
        <p:nvSpPr>
          <p:cNvPr id="29" name="箭头: 下 28"/>
          <p:cNvSpPr/>
          <p:nvPr/>
        </p:nvSpPr>
        <p:spPr>
          <a:xfrm>
            <a:off x="3222468" y="4845280"/>
            <a:ext cx="401399" cy="40736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30" name="文本框 29"/>
          <p:cNvSpPr txBox="1"/>
          <p:nvPr/>
        </p:nvSpPr>
        <p:spPr>
          <a:xfrm>
            <a:off x="5996311" y="3119538"/>
            <a:ext cx="877163" cy="3837743"/>
          </a:xfrm>
          <a:prstGeom prst="rect">
            <a:avLst/>
          </a:prstGeom>
          <a:noFill/>
        </p:spPr>
        <p:txBody>
          <a:bodyPr vert="eaVert" wrap="square" rtlCol="0">
            <a:spAutoFit/>
          </a:bodyPr>
          <a:lstStyle/>
          <a:p>
            <a:r>
              <a:rPr lang="zh-CN" altLang="zh-CN" sz="1800" kern="100" dirty="0">
                <a:latin typeface="Times New Roman" panose="02020603050405020304" pitchFamily="18" charset="0"/>
                <a:ea typeface="仿宋" panose="02010609060101010101" pitchFamily="49" charset="-122"/>
              </a:rPr>
              <a:t>实行服务过程的全流程痕迹化管理</a:t>
            </a:r>
            <a:endParaRPr lang="zh-CN" altLang="en-US" sz="1800" dirty="0"/>
          </a:p>
          <a:p>
            <a:endParaRPr lang="zh-CN" altLang="en-US" dirty="0"/>
          </a:p>
        </p:txBody>
      </p:sp>
      <p:sp>
        <p:nvSpPr>
          <p:cNvPr id="33" name="文本框 32"/>
          <p:cNvSpPr txBox="1"/>
          <p:nvPr/>
        </p:nvSpPr>
        <p:spPr>
          <a:xfrm>
            <a:off x="350290" y="266636"/>
            <a:ext cx="2592288"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34" name="椭圆 33"/>
          <p:cNvSpPr/>
          <p:nvPr/>
        </p:nvSpPr>
        <p:spPr>
          <a:xfrm>
            <a:off x="10034059" y="3616185"/>
            <a:ext cx="1053941" cy="648072"/>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sp>
        <p:nvSpPr>
          <p:cNvPr id="35" name="文本框 34"/>
          <p:cNvSpPr txBox="1"/>
          <p:nvPr/>
        </p:nvSpPr>
        <p:spPr>
          <a:xfrm>
            <a:off x="10247510" y="3612698"/>
            <a:ext cx="916838" cy="707886"/>
          </a:xfrm>
          <a:prstGeom prst="rect">
            <a:avLst/>
          </a:prstGeom>
          <a:noFill/>
        </p:spPr>
        <p:txBody>
          <a:bodyPr wrap="square" rtlCol="0">
            <a:spAutoFit/>
          </a:bodyPr>
          <a:lstStyle/>
          <a:p>
            <a:r>
              <a:rPr lang="zh-CN" altLang="en-US" sz="2000" dirty="0"/>
              <a:t>仪器共享</a:t>
            </a:r>
            <a:endParaRPr lang="zh-CN" altLang="en-US" sz="2000" dirty="0"/>
          </a:p>
        </p:txBody>
      </p:sp>
      <p:sp>
        <p:nvSpPr>
          <p:cNvPr id="40" name="椭圆 39"/>
          <p:cNvSpPr/>
          <p:nvPr/>
        </p:nvSpPr>
        <p:spPr>
          <a:xfrm>
            <a:off x="9235058" y="5587404"/>
            <a:ext cx="2662793" cy="72008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sp>
        <p:nvSpPr>
          <p:cNvPr id="41" name="文本框 40"/>
          <p:cNvSpPr txBox="1"/>
          <p:nvPr/>
        </p:nvSpPr>
        <p:spPr>
          <a:xfrm>
            <a:off x="9523090" y="5794136"/>
            <a:ext cx="2468488" cy="369332"/>
          </a:xfrm>
          <a:prstGeom prst="rect">
            <a:avLst/>
          </a:prstGeom>
          <a:noFill/>
        </p:spPr>
        <p:txBody>
          <a:bodyPr wrap="square" rtlCol="0">
            <a:spAutoFit/>
          </a:bodyPr>
          <a:lstStyle/>
          <a:p>
            <a:r>
              <a:rPr lang="zh-CN" altLang="en-US" sz="1800" dirty="0"/>
              <a:t>合作并保存服务记录</a:t>
            </a:r>
            <a:endParaRPr lang="zh-CN" altLang="en-US" sz="1800" dirty="0"/>
          </a:p>
        </p:txBody>
      </p:sp>
      <p:sp>
        <p:nvSpPr>
          <p:cNvPr id="42" name="箭头: 右弧形 41"/>
          <p:cNvSpPr/>
          <p:nvPr/>
        </p:nvSpPr>
        <p:spPr>
          <a:xfrm rot="10800000">
            <a:off x="7609889" y="2325724"/>
            <a:ext cx="1000996" cy="383774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箭头: 左弧形 42"/>
          <p:cNvSpPr/>
          <p:nvPr/>
        </p:nvSpPr>
        <p:spPr>
          <a:xfrm rot="10800000">
            <a:off x="12456687" y="2203028"/>
            <a:ext cx="1062845" cy="39098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箭头: 左 43"/>
          <p:cNvSpPr/>
          <p:nvPr/>
        </p:nvSpPr>
        <p:spPr>
          <a:xfrm rot="18030710">
            <a:off x="9709349" y="4070831"/>
            <a:ext cx="358324" cy="2968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箭头: 左 44"/>
          <p:cNvSpPr/>
          <p:nvPr/>
        </p:nvSpPr>
        <p:spPr>
          <a:xfrm rot="14565602">
            <a:off x="11052653" y="4093233"/>
            <a:ext cx="352630" cy="2542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箭头: 下 46"/>
          <p:cNvSpPr/>
          <p:nvPr/>
        </p:nvSpPr>
        <p:spPr>
          <a:xfrm>
            <a:off x="3240576" y="6126619"/>
            <a:ext cx="402855" cy="45336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49" name="文本框 48"/>
          <p:cNvSpPr txBox="1"/>
          <p:nvPr/>
        </p:nvSpPr>
        <p:spPr>
          <a:xfrm>
            <a:off x="11983139" y="5341789"/>
            <a:ext cx="530446" cy="1322070"/>
          </a:xfrm>
          <a:prstGeom prst="rect">
            <a:avLst/>
          </a:prstGeom>
          <a:noFill/>
        </p:spPr>
        <p:txBody>
          <a:bodyPr wrap="square" rtlCol="0">
            <a:spAutoFit/>
          </a:bodyPr>
          <a:lstStyle/>
          <a:p>
            <a:r>
              <a:rPr lang="zh-CN" altLang="en-US" sz="2000" dirty="0"/>
              <a:t>申请奖补</a:t>
            </a:r>
            <a:endParaRPr lang="zh-CN" altLang="en-US" sz="2000" dirty="0"/>
          </a:p>
        </p:txBody>
      </p:sp>
      <p:sp>
        <p:nvSpPr>
          <p:cNvPr id="50" name="箭头: 下 49"/>
          <p:cNvSpPr/>
          <p:nvPr/>
        </p:nvSpPr>
        <p:spPr>
          <a:xfrm rot="19577050">
            <a:off x="9789759" y="5023828"/>
            <a:ext cx="318704" cy="4193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箭头: 下 50"/>
          <p:cNvSpPr/>
          <p:nvPr/>
        </p:nvSpPr>
        <p:spPr>
          <a:xfrm rot="1862493">
            <a:off x="11062120" y="5016305"/>
            <a:ext cx="318704" cy="4193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522090" y="2663319"/>
            <a:ext cx="6702204" cy="4508261"/>
          </a:xfrm>
          <a:prstGeom prst="rect">
            <a:avLst/>
          </a:prstGeom>
          <a:noFill/>
          <a:ln w="9525" cap="flat" cmpd="sng" algn="ctr">
            <a:solidFill>
              <a:schemeClr val="accent2"/>
            </a:solidFill>
            <a:prstDash val="lgDashDot"/>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3" name="矩形 2"/>
          <p:cNvSpPr/>
          <p:nvPr/>
        </p:nvSpPr>
        <p:spPr>
          <a:xfrm>
            <a:off x="1025525" y="1017270"/>
            <a:ext cx="11212830" cy="2183765"/>
          </a:xfrm>
          <a:prstGeom prst="rect">
            <a:avLst/>
          </a:prstGeom>
        </p:spPr>
        <p:txBody>
          <a:bodyPr wrap="square">
            <a:spAutoFit/>
          </a:bodyPr>
          <a:lstStyle/>
          <a:p>
            <a:pPr indent="0">
              <a:buFont typeface="Wingdings" panose="05000000000000000000" pitchFamily="2" charset="2"/>
              <a:buNone/>
            </a:pPr>
            <a:r>
              <a:rPr lang="zh-CN" sz="2800" b="1" kern="100" dirty="0">
                <a:latin typeface="Times New Roman" panose="02020603050405020304" pitchFamily="18" charset="0"/>
                <a:ea typeface="仿宋" panose="02010609060101010101" pitchFamily="49" charset="-122"/>
              </a:rPr>
              <a:t>申请对象</a:t>
            </a:r>
            <a:endParaRPr lang="zh-CN" sz="2800" b="1" kern="100" dirty="0">
              <a:latin typeface="Times New Roman" panose="02020603050405020304" pitchFamily="18" charset="0"/>
              <a:ea typeface="仿宋" panose="02010609060101010101" pitchFamily="49" charset="-122"/>
            </a:endParaRPr>
          </a:p>
          <a:p>
            <a:pPr indent="0">
              <a:buFont typeface="Wingdings" panose="05000000000000000000" pitchFamily="2" charset="2"/>
              <a:buNone/>
            </a:pPr>
            <a:r>
              <a:rPr lang="en-US" altLang="zh-CN" sz="2000" kern="100" dirty="0">
                <a:latin typeface="Times New Roman" panose="02020603050405020304" pitchFamily="18" charset="0"/>
                <a:ea typeface="仿宋" panose="02010609060101010101" pitchFamily="49" charset="-122"/>
              </a:rPr>
              <a:t>  </a:t>
            </a:r>
            <a:r>
              <a:rPr lang="zh-CN" sz="2000" kern="100" dirty="0">
                <a:latin typeface="Times New Roman" panose="02020603050405020304" pitchFamily="18" charset="0"/>
                <a:ea typeface="仿宋" panose="02010609060101010101" pitchFamily="49" charset="-122"/>
              </a:rPr>
              <a:t>（</a:t>
            </a:r>
            <a:r>
              <a:rPr lang="en-US" altLang="zh-CN" sz="2000" kern="100" dirty="0">
                <a:latin typeface="Times New Roman" panose="02020603050405020304" pitchFamily="18" charset="0"/>
                <a:ea typeface="仿宋" panose="02010609060101010101" pitchFamily="49" charset="-122"/>
              </a:rPr>
              <a:t>1</a:t>
            </a:r>
            <a:r>
              <a:rPr lang="zh-CN" altLang="en-US" sz="2000" kern="100" dirty="0">
                <a:latin typeface="Times New Roman" panose="02020603050405020304" pitchFamily="18" charset="0"/>
                <a:ea typeface="仿宋" panose="02010609060101010101" pitchFamily="49" charset="-122"/>
              </a:rPr>
              <a:t>）</a:t>
            </a:r>
            <a:r>
              <a:rPr lang="zh-CN" altLang="zh-CN" sz="2000" kern="100" dirty="0">
                <a:latin typeface="Times New Roman" panose="02020603050405020304" pitchFamily="18" charset="0"/>
                <a:ea typeface="仿宋" panose="02010609060101010101" pitchFamily="49" charset="-122"/>
              </a:rPr>
              <a:t>拥有通过财政资金全额或主要出资购置的单台（套）原值50万元及以上，已加入共享平台的科研设施和仪器，并对外提供了开放共享服务的</a:t>
            </a:r>
            <a:r>
              <a:rPr lang="zh-CN" altLang="zh-CN" sz="2000" b="1" kern="100" dirty="0">
                <a:solidFill>
                  <a:srgbClr val="C00000"/>
                </a:solidFill>
                <a:latin typeface="Times New Roman" panose="02020603050405020304" pitchFamily="18" charset="0"/>
                <a:ea typeface="仿宋" panose="02010609060101010101" pitchFamily="49" charset="-122"/>
              </a:rPr>
              <a:t>中央及省属高校、科研院所、企业等管理单位。</a:t>
            </a:r>
            <a:endParaRPr lang="zh-CN" altLang="zh-CN" sz="2000" kern="100" dirty="0">
              <a:latin typeface="Times New Roman" panose="02020603050405020304" pitchFamily="18" charset="0"/>
              <a:ea typeface="仿宋" panose="02010609060101010101" pitchFamily="49" charset="-122"/>
            </a:endParaRPr>
          </a:p>
          <a:p>
            <a:pPr indent="0">
              <a:buFont typeface="Wingdings" panose="05000000000000000000" pitchFamily="2" charset="2"/>
              <a:buNone/>
            </a:pPr>
            <a:r>
              <a:rPr lang="en-US" altLang="zh-CN" sz="2000" kern="100" dirty="0">
                <a:latin typeface="Times New Roman" panose="02020603050405020304" pitchFamily="18" charset="0"/>
                <a:ea typeface="仿宋" panose="02010609060101010101" pitchFamily="49" charset="-122"/>
              </a:rPr>
              <a:t>  </a:t>
            </a:r>
            <a:r>
              <a:rPr lang="zh-CN" altLang="zh-CN" sz="2000" kern="100" dirty="0">
                <a:latin typeface="Times New Roman" panose="02020603050405020304" pitchFamily="18" charset="0"/>
                <a:ea typeface="仿宋" panose="02010609060101010101" pitchFamily="49" charset="-122"/>
              </a:rPr>
              <a:t>（</a:t>
            </a:r>
            <a:r>
              <a:rPr lang="en-US" altLang="zh-CN" sz="2000" kern="100" dirty="0">
                <a:latin typeface="Times New Roman" panose="02020603050405020304" pitchFamily="18" charset="0"/>
                <a:ea typeface="仿宋" panose="02010609060101010101" pitchFamily="49" charset="-122"/>
              </a:rPr>
              <a:t>2</a:t>
            </a:r>
            <a:r>
              <a:rPr lang="zh-CN" altLang="en-US" sz="2000" kern="100" dirty="0">
                <a:latin typeface="Times New Roman" panose="02020603050405020304" pitchFamily="18" charset="0"/>
                <a:ea typeface="仿宋" panose="02010609060101010101" pitchFamily="49" charset="-122"/>
              </a:rPr>
              <a:t>）</a:t>
            </a:r>
            <a:r>
              <a:rPr lang="zh-CN" altLang="zh-CN" sz="2000" kern="100" dirty="0">
                <a:latin typeface="Times New Roman" panose="02020603050405020304" pitchFamily="18" charset="0"/>
                <a:ea typeface="仿宋" panose="02010609060101010101" pitchFamily="49" charset="-122"/>
              </a:rPr>
              <a:t>拥有由社会资金购建的单台（套）原值50万元及以上，已加入共享平台的科研设施和仪器，并对外提供了开放共享服务的</a:t>
            </a:r>
            <a:r>
              <a:rPr lang="zh-CN" altLang="zh-CN" sz="2000" b="1" kern="100" dirty="0">
                <a:solidFill>
                  <a:srgbClr val="C00000"/>
                </a:solidFill>
                <a:latin typeface="Times New Roman" panose="02020603050405020304" pitchFamily="18" charset="0"/>
                <a:ea typeface="仿宋" panose="02010609060101010101" pitchFamily="49" charset="-122"/>
              </a:rPr>
              <a:t>高新技术企业及拥有省级以上创新平台的管理单位。</a:t>
            </a:r>
            <a:endParaRPr lang="zh-CN" altLang="zh-CN" sz="2000" kern="100" dirty="0">
              <a:latin typeface="Times New Roman" panose="02020603050405020304" pitchFamily="18" charset="0"/>
              <a:ea typeface="仿宋" panose="02010609060101010101" pitchFamily="49" charset="-122"/>
            </a:endParaRPr>
          </a:p>
          <a:p>
            <a:pPr indent="0">
              <a:buFont typeface="Wingdings" panose="05000000000000000000" pitchFamily="2" charset="2"/>
              <a:buNone/>
            </a:pPr>
            <a:r>
              <a:rPr lang="zh-CN" altLang="zh-CN" sz="2800" b="1" kern="100" dirty="0">
                <a:latin typeface="Times New Roman" panose="02020603050405020304" pitchFamily="18" charset="0"/>
                <a:ea typeface="仿宋" panose="02010609060101010101" pitchFamily="49" charset="-122"/>
              </a:rPr>
              <a:t>申请范畴</a:t>
            </a:r>
            <a:endParaRPr lang="zh-CN" altLang="zh-CN" sz="2000" kern="100" dirty="0">
              <a:latin typeface="Times New Roman" panose="02020603050405020304" pitchFamily="18" charset="0"/>
              <a:ea typeface="仿宋" panose="02010609060101010101" pitchFamily="49" charset="-122"/>
            </a:endParaRPr>
          </a:p>
        </p:txBody>
      </p:sp>
      <p:sp>
        <p:nvSpPr>
          <p:cNvPr id="5" name="矩形: 圆角 4"/>
          <p:cNvSpPr/>
          <p:nvPr/>
        </p:nvSpPr>
        <p:spPr>
          <a:xfrm>
            <a:off x="670560" y="4060825"/>
            <a:ext cx="11448415" cy="322516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l"/>
            <a:r>
              <a:rPr lang="zh-CN" altLang="en-US" sz="2400" b="1" dirty="0">
                <a:latin typeface="仿宋_GB2312" panose="02010609030101010101" pitchFamily="49" charset="-122"/>
                <a:ea typeface="仿宋_GB2312" panose="02010609030101010101" pitchFamily="49" charset="-122"/>
              </a:rPr>
              <a:t>奖补比例及额度</a:t>
            </a:r>
            <a:endParaRPr lang="zh-CN" altLang="en-US" sz="2400" b="1" dirty="0">
              <a:latin typeface="仿宋_GB2312" panose="02010609030101010101" pitchFamily="49" charset="-122"/>
              <a:ea typeface="仿宋_GB2312" panose="02010609030101010101" pitchFamily="49" charset="-122"/>
            </a:endParaRPr>
          </a:p>
          <a:p>
            <a:pPr algn="l"/>
            <a:r>
              <a:rPr lang="en-US" altLang="zh-CN" sz="2400" b="1" dirty="0">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2400" b="1" dirty="0">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rPr>
              <a:t>财政奖补比例与管理单位评价考核结果挂钩</a:t>
            </a:r>
            <a:r>
              <a:rPr lang="zh-CN" altLang="en-US" sz="2400" dirty="0">
                <a:latin typeface="仿宋_GB2312" panose="02010609030101010101" pitchFamily="49" charset="-122"/>
                <a:ea typeface="仿宋_GB2312" panose="02010609030101010101" pitchFamily="49" charset="-122"/>
                <a:cs typeface="仿宋_GB2312" panose="02010609030101010101" pitchFamily="49" charset="-122"/>
              </a:rPr>
              <a:t>，其中，优秀类单位补助系数为10%；良好类单位补助系数为8%；合格类单位补助系数为6%；不合格单位不得参与财政奖补。拥有由社会资金购建的单台（套）原值50万元及以上，已加入共享平台的科研设施和仪器，并对外提供了开放共享服务的高新技术企业、省级以上创新平台的管理单位管理单位</a:t>
            </a:r>
            <a:r>
              <a:rPr lang="zh-CN" altLang="en-US" sz="2400" dirty="0">
                <a:solidFill>
                  <a:srgbClr val="C00000"/>
                </a:solidFill>
                <a:latin typeface="仿宋_GB2312" panose="02010609030101010101" pitchFamily="49" charset="-122"/>
                <a:ea typeface="仿宋_GB2312" panose="02010609030101010101" pitchFamily="49" charset="-122"/>
                <a:cs typeface="仿宋_GB2312" panose="02010609030101010101" pitchFamily="49" charset="-122"/>
              </a:rPr>
              <a:t>因不参与评价考核，统一补助系数为2%。</a:t>
            </a:r>
            <a:endParaRPr lang="zh-CN" altLang="en-US" sz="2400" dirty="0">
              <a:latin typeface="仿宋_GB2312" panose="02010609030101010101" pitchFamily="49" charset="-122"/>
              <a:ea typeface="仿宋_GB2312" panose="02010609030101010101" pitchFamily="49" charset="-122"/>
              <a:cs typeface="仿宋_GB2312" panose="02010609030101010101" pitchFamily="49" charset="-122"/>
            </a:endParaRPr>
          </a:p>
          <a:p>
            <a:pPr algn="l"/>
            <a:r>
              <a:rPr lang="en-US" altLang="zh-CN" sz="2400" dirty="0">
                <a:latin typeface="仿宋_GB2312" panose="02010609030101010101" pitchFamily="49" charset="-122"/>
                <a:ea typeface="仿宋_GB2312" panose="02010609030101010101" pitchFamily="49" charset="-122"/>
                <a:cs typeface="仿宋_GB2312" panose="02010609030101010101" pitchFamily="49" charset="-122"/>
              </a:rPr>
              <a:t>  </a:t>
            </a:r>
            <a:r>
              <a:rPr lang="zh-CN" altLang="en-US" sz="2400" dirty="0">
                <a:latin typeface="仿宋_GB2312" panose="02010609030101010101" pitchFamily="49" charset="-122"/>
                <a:ea typeface="仿宋_GB2312" panose="02010609030101010101" pitchFamily="49" charset="-122"/>
                <a:cs typeface="仿宋_GB2312" panose="02010609030101010101" pitchFamily="49" charset="-122"/>
              </a:rPr>
              <a:t>同一年度，单台（套）科研设施和仪器后补助金额最高为5万元，同一管理单位同一年度补助金额最高为200万元</a:t>
            </a:r>
            <a:endParaRPr lang="zh-CN" altLang="en-US" sz="2400" dirty="0">
              <a:latin typeface="仿宋_GB2312" panose="02010609030101010101" pitchFamily="49" charset="-122"/>
              <a:ea typeface="仿宋_GB2312" panose="02010609030101010101" pitchFamily="49" charset="-122"/>
              <a:cs typeface="仿宋_GB2312" panose="02010609030101010101" pitchFamily="49" charset="-122"/>
            </a:endParaRPr>
          </a:p>
        </p:txBody>
      </p:sp>
      <p:sp>
        <p:nvSpPr>
          <p:cNvPr id="13" name="文本框 12"/>
          <p:cNvSpPr txBox="1"/>
          <p:nvPr/>
        </p:nvSpPr>
        <p:spPr>
          <a:xfrm>
            <a:off x="350290" y="266636"/>
            <a:ext cx="2592288"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8" name="文本框 7"/>
          <p:cNvSpPr txBox="1"/>
          <p:nvPr/>
        </p:nvSpPr>
        <p:spPr>
          <a:xfrm>
            <a:off x="12475121" y="4505444"/>
            <a:ext cx="600164" cy="2571908"/>
          </a:xfrm>
          <a:prstGeom prst="rect">
            <a:avLst/>
          </a:prstGeom>
          <a:noFill/>
        </p:spPr>
        <p:txBody>
          <a:bodyPr vert="eaVert" wrap="square" rtlCol="0">
            <a:spAutoFit/>
          </a:bodyPr>
          <a:lstStyle/>
          <a:p>
            <a:r>
              <a:rPr lang="zh-CN" altLang="en-US" dirty="0"/>
              <a:t>采取后补助方式</a:t>
            </a:r>
            <a:endParaRPr lang="zh-CN" altLang="en-US" dirty="0"/>
          </a:p>
        </p:txBody>
      </p:sp>
      <p:sp>
        <p:nvSpPr>
          <p:cNvPr id="4" name="文本框 3"/>
          <p:cNvSpPr txBox="1"/>
          <p:nvPr/>
        </p:nvSpPr>
        <p:spPr>
          <a:xfrm>
            <a:off x="1137920" y="3025140"/>
            <a:ext cx="10977245" cy="1306830"/>
          </a:xfrm>
          <a:prstGeom prst="rect">
            <a:avLst/>
          </a:prstGeom>
          <a:noFill/>
        </p:spPr>
        <p:txBody>
          <a:bodyPr wrap="square" rtlCol="0">
            <a:spAutoFit/>
          </a:bodyPr>
          <a:p>
            <a:pPr algn="l">
              <a:buClrTx/>
              <a:buSzTx/>
              <a:buNone/>
            </a:pPr>
            <a:r>
              <a:rPr lang="zh-CN" altLang="zh-CN" sz="2000" kern="100" dirty="0">
                <a:latin typeface="Times New Roman" panose="02020603050405020304" pitchFamily="18" charset="0"/>
                <a:ea typeface="仿宋" panose="02010609060101010101" pitchFamily="49" charset="-122"/>
                <a:sym typeface="+mn-ea"/>
              </a:rPr>
              <a:t> </a:t>
            </a:r>
            <a:r>
              <a:rPr lang="en-US" altLang="zh-CN" sz="2000" kern="100" dirty="0">
                <a:latin typeface="Times New Roman" panose="02020603050405020304" pitchFamily="18" charset="0"/>
                <a:ea typeface="仿宋" panose="02010609060101010101" pitchFamily="49" charset="-122"/>
                <a:sym typeface="+mn-ea"/>
              </a:rPr>
              <a:t>  </a:t>
            </a:r>
            <a:r>
              <a:rPr lang="zh-CN" altLang="zh-CN" sz="2000" kern="100" dirty="0">
                <a:latin typeface="Times New Roman" panose="02020603050405020304" pitchFamily="18" charset="0"/>
                <a:ea typeface="仿宋" panose="02010609060101010101" pitchFamily="49" charset="-122"/>
                <a:sym typeface="+mn-ea"/>
              </a:rPr>
              <a:t>管理单位将加入共享平台的、符合相关规定的科研设施和仪器为非关联的</a:t>
            </a:r>
            <a:r>
              <a:rPr lang="zh-CN" altLang="zh-CN" sz="3200" b="1" kern="100" dirty="0">
                <a:solidFill>
                  <a:srgbClr val="C00000"/>
                </a:solidFill>
                <a:latin typeface="Times New Roman" panose="02020603050405020304" pitchFamily="18" charset="0"/>
                <a:ea typeface="仿宋" panose="02010609060101010101" pitchFamily="49" charset="-122"/>
                <a:sym typeface="+mn-ea"/>
              </a:rPr>
              <a:t>企业用户</a:t>
            </a:r>
            <a:r>
              <a:rPr lang="zh-CN" altLang="zh-CN" sz="2000" kern="100" dirty="0">
                <a:latin typeface="Times New Roman" panose="02020603050405020304" pitchFamily="18" charset="0"/>
                <a:ea typeface="仿宋" panose="02010609060101010101" pitchFamily="49" charset="-122"/>
                <a:sym typeface="+mn-ea"/>
              </a:rPr>
              <a:t>提供检验检测服务、算力服务获得的开放共享服务收入。</a:t>
            </a:r>
            <a:endParaRPr lang="zh-CN" altLang="zh-CN" sz="2000" kern="100" dirty="0">
              <a:latin typeface="Times New Roman" panose="02020603050405020304" pitchFamily="18" charset="0"/>
              <a:ea typeface="仿宋" panose="02010609060101010101" pitchFamily="49" charset="-122"/>
            </a:endParaRPr>
          </a:p>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670560" y="1300480"/>
            <a:ext cx="11448415" cy="501332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p>
            <a:pPr algn="l"/>
            <a:endParaRPr lang="zh-CN" altLang="en-US" sz="2400" dirty="0">
              <a:latin typeface="仿宋_GB2312" panose="02010609030101010101" pitchFamily="49" charset="-122"/>
              <a:ea typeface="仿宋_GB2312" panose="02010609030101010101" pitchFamily="49" charset="-122"/>
              <a:cs typeface="仿宋_GB2312" panose="02010609030101010101" pitchFamily="49" charset="-122"/>
            </a:endParaRPr>
          </a:p>
        </p:txBody>
      </p:sp>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2"/>
            <a:stretch>
              <a:fillRect/>
            </a:stretch>
          </p:blipFill>
          <p:spPr>
            <a:xfrm flipV="1">
              <a:off x="0" y="7171580"/>
              <a:ext cx="13771562" cy="720080"/>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2"/>
          <a:stretch>
            <a:fillRect/>
          </a:stretch>
        </p:blipFill>
        <p:spPr>
          <a:xfrm flipV="1">
            <a:off x="53250" y="981139"/>
            <a:ext cx="3186369" cy="38384"/>
          </a:xfrm>
          <a:prstGeom prst="rect">
            <a:avLst/>
          </a:prstGeom>
        </p:spPr>
      </p:pic>
      <p:sp>
        <p:nvSpPr>
          <p:cNvPr id="3" name="文本框 2"/>
          <p:cNvSpPr txBox="1"/>
          <p:nvPr/>
        </p:nvSpPr>
        <p:spPr>
          <a:xfrm>
            <a:off x="1026160" y="1771015"/>
            <a:ext cx="10774680" cy="4399915"/>
          </a:xfrm>
          <a:prstGeom prst="rect">
            <a:avLst/>
          </a:prstGeom>
          <a:noFill/>
        </p:spPr>
        <p:txBody>
          <a:bodyPr wrap="square" rtlCol="0" anchor="t">
            <a:spAutoFit/>
          </a:bodyPr>
          <a:p>
            <a:pPr algn="l">
              <a:buClrTx/>
              <a:buSzTx/>
              <a:buFontTx/>
            </a:pPr>
            <a:r>
              <a:rPr lang="zh-CN" altLang="en-US" sz="3200" b="1" dirty="0">
                <a:solidFill>
                  <a:schemeClr val="dk1"/>
                </a:solidFill>
                <a:latin typeface="仿宋_GB2312" panose="02010609030101010101" pitchFamily="49" charset="-122"/>
                <a:ea typeface="仿宋_GB2312" panose="02010609030101010101" pitchFamily="49" charset="-122"/>
              </a:rPr>
              <a:t>不纳入奖补范围清单：</a:t>
            </a:r>
            <a:endParaRPr lang="zh-CN" altLang="en-US" sz="3200" b="1" dirty="0">
              <a:solidFill>
                <a:schemeClr val="dk1"/>
              </a:solidFill>
              <a:latin typeface="仿宋_GB2312" panose="02010609030101010101" pitchFamily="49" charset="-122"/>
              <a:ea typeface="仿宋_GB2312" panose="02010609030101010101" pitchFamily="49" charset="-122"/>
            </a:endParaRPr>
          </a:p>
          <a:p>
            <a:pPr algn="l">
              <a:buClrTx/>
              <a:buSzTx/>
              <a:buFontTx/>
            </a:pPr>
            <a:endParaRPr lang="zh-CN" altLang="en-US" sz="2400" b="1" dirty="0">
              <a:solidFill>
                <a:schemeClr val="dk1"/>
              </a:solidFill>
              <a:latin typeface="仿宋_GB2312" panose="02010609030101010101" pitchFamily="49" charset="-122"/>
              <a:ea typeface="仿宋_GB2312" panose="02010609030101010101" pitchFamily="49" charset="-122"/>
            </a:endParaRPr>
          </a:p>
          <a:p>
            <a:pPr algn="l">
              <a:buClrTx/>
              <a:buSzTx/>
              <a:buFontTx/>
            </a:pPr>
            <a:r>
              <a:rPr sz="2800" b="1" dirty="0">
                <a:solidFill>
                  <a:srgbClr val="C00000"/>
                </a:solidFill>
                <a:latin typeface="仿宋_GB2312" panose="02010609030101010101" pitchFamily="49" charset="-122"/>
                <a:ea typeface="仿宋_GB2312" panose="02010609030101010101" pitchFamily="49" charset="-122"/>
              </a:rPr>
              <a:t>一、非检验检测的技术服务</a:t>
            </a:r>
            <a:r>
              <a:rPr sz="2800" dirty="0">
                <a:solidFill>
                  <a:srgbClr val="C00000"/>
                </a:solidFill>
                <a:latin typeface="仿宋_GB2312" panose="02010609030101010101" pitchFamily="49" charset="-122"/>
                <a:ea typeface="仿宋_GB2312" panose="02010609030101010101" pitchFamily="49" charset="-122"/>
              </a:rPr>
              <a:t>：</a:t>
            </a:r>
            <a:r>
              <a:rPr sz="2800" dirty="0">
                <a:latin typeface="仿宋_GB2312" panose="02010609030101010101" pitchFamily="49" charset="-122"/>
                <a:ea typeface="仿宋_GB2312" panose="02010609030101010101" pitchFamily="49" charset="-122"/>
              </a:rPr>
              <a:t>包括委托加工业务，技术服务合同中不属于检验检测的费用（如打包耗材、技术培训费用等）等。</a:t>
            </a:r>
            <a:endParaRPr sz="2800" dirty="0">
              <a:latin typeface="仿宋_GB2312" panose="02010609030101010101" pitchFamily="49" charset="-122"/>
              <a:ea typeface="仿宋_GB2312" panose="02010609030101010101" pitchFamily="49" charset="-122"/>
            </a:endParaRPr>
          </a:p>
          <a:p>
            <a:pPr algn="l">
              <a:buClrTx/>
              <a:buSzTx/>
              <a:buFontTx/>
            </a:pPr>
            <a:r>
              <a:rPr sz="2800" b="1" dirty="0">
                <a:solidFill>
                  <a:srgbClr val="C00000"/>
                </a:solidFill>
                <a:latin typeface="仿宋_GB2312" panose="02010609030101010101" pitchFamily="49" charset="-122"/>
                <a:ea typeface="仿宋_GB2312" panose="02010609030101010101" pitchFamily="49" charset="-122"/>
              </a:rPr>
              <a:t>二、非科技创新或研发活动的检验检测：</a:t>
            </a:r>
            <a:r>
              <a:rPr sz="2800" dirty="0">
                <a:latin typeface="仿宋_GB2312" panose="02010609030101010101" pitchFamily="49" charset="-122"/>
                <a:ea typeface="仿宋_GB2312" panose="02010609030101010101" pitchFamily="49" charset="-122"/>
              </a:rPr>
              <a:t>产品批量检验，商业验货，医学检验，环境检测等。</a:t>
            </a:r>
            <a:endParaRPr sz="2800" dirty="0">
              <a:latin typeface="仿宋_GB2312" panose="02010609030101010101" pitchFamily="49" charset="-122"/>
              <a:ea typeface="仿宋_GB2312" panose="02010609030101010101" pitchFamily="49" charset="-122"/>
            </a:endParaRPr>
          </a:p>
          <a:p>
            <a:pPr algn="l">
              <a:buClrTx/>
              <a:buSzTx/>
              <a:buFontTx/>
            </a:pPr>
            <a:r>
              <a:rPr sz="2800" b="1" dirty="0">
                <a:solidFill>
                  <a:srgbClr val="C00000"/>
                </a:solidFill>
                <a:latin typeface="仿宋_GB2312" panose="02010609030101010101" pitchFamily="49" charset="-122"/>
                <a:ea typeface="仿宋_GB2312" panose="02010609030101010101" pitchFamily="49" charset="-122"/>
              </a:rPr>
              <a:t>三、非用于开展科技创新活动</a:t>
            </a:r>
            <a:r>
              <a:rPr sz="2800" dirty="0">
                <a:latin typeface="仿宋_GB2312" panose="02010609030101010101" pitchFamily="49" charset="-122"/>
                <a:ea typeface="仿宋_GB2312" panose="02010609030101010101" pitchFamily="49" charset="-122"/>
              </a:rPr>
              <a:t>的仪器计量校准、</a:t>
            </a:r>
            <a:r>
              <a:rPr lang="zh-CN" sz="2800" dirty="0">
                <a:latin typeface="仿宋_GB2312" panose="02010609030101010101" pitchFamily="49" charset="-122"/>
                <a:ea typeface="仿宋_GB2312" panose="02010609030101010101" pitchFamily="49" charset="-122"/>
              </a:rPr>
              <a:t>前处理、</a:t>
            </a:r>
            <a:r>
              <a:rPr sz="2800" dirty="0">
                <a:latin typeface="仿宋_GB2312" panose="02010609030101010101" pitchFamily="49" charset="-122"/>
                <a:ea typeface="仿宋_GB2312" panose="02010609030101010101" pitchFamily="49" charset="-122"/>
              </a:rPr>
              <a:t>算力服务等。</a:t>
            </a:r>
            <a:endParaRPr sz="2800" dirty="0">
              <a:latin typeface="仿宋_GB2312" panose="02010609030101010101" pitchFamily="49" charset="-122"/>
              <a:ea typeface="仿宋_GB2312" panose="02010609030101010101" pitchFamily="49" charset="-122"/>
            </a:endParaRPr>
          </a:p>
          <a:p>
            <a:pPr algn="l">
              <a:buClrTx/>
              <a:buSzTx/>
              <a:buFontTx/>
            </a:pPr>
            <a:r>
              <a:rPr sz="2800" dirty="0">
                <a:latin typeface="仿宋_GB2312" panose="02010609030101010101" pitchFamily="49" charset="-122"/>
                <a:ea typeface="仿宋_GB2312" panose="02010609030101010101" pitchFamily="49" charset="-122"/>
              </a:rPr>
              <a:t>四、服务机构和用户之间存在关联关系或单位内部检测等。</a:t>
            </a:r>
            <a:endParaRPr sz="2800" dirty="0">
              <a:latin typeface="仿宋_GB2312" panose="02010609030101010101" pitchFamily="49" charset="-122"/>
              <a:ea typeface="仿宋_GB2312" panose="02010609030101010101" pitchFamily="49" charset="-122"/>
            </a:endParaRPr>
          </a:p>
          <a:p>
            <a:pPr algn="l">
              <a:buClrTx/>
              <a:buSzTx/>
              <a:buFontTx/>
            </a:pPr>
            <a:r>
              <a:rPr sz="2800" dirty="0">
                <a:latin typeface="仿宋_GB2312" panose="02010609030101010101" pitchFamily="49" charset="-122"/>
                <a:ea typeface="仿宋_GB2312" panose="02010609030101010101" pitchFamily="49" charset="-122"/>
              </a:rPr>
              <a:t>五、非平台内共享仪器产生的检验检测费用。</a:t>
            </a:r>
            <a:endParaRPr sz="2800" dirty="0">
              <a:latin typeface="仿宋_GB2312" panose="02010609030101010101" pitchFamily="49" charset="-122"/>
              <a:ea typeface="仿宋_GB2312" panose="02010609030101010101" pitchFamily="49" charset="-122"/>
            </a:endParaRPr>
          </a:p>
        </p:txBody>
      </p:sp>
      <p:sp>
        <p:nvSpPr>
          <p:cNvPr id="13" name="文本框 12"/>
          <p:cNvSpPr txBox="1"/>
          <p:nvPr>
            <p:custDataLst>
              <p:tags r:id="rId4"/>
            </p:custDataLst>
          </p:nvPr>
        </p:nvSpPr>
        <p:spPr>
          <a:xfrm>
            <a:off x="350290" y="266636"/>
            <a:ext cx="2592288" cy="645160"/>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财政奖补</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84915"/>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13" name="文本框 12"/>
          <p:cNvSpPr txBox="1"/>
          <p:nvPr>
            <p:custDataLst>
              <p:tags r:id="rId3"/>
            </p:custDataLst>
          </p:nvPr>
        </p:nvSpPr>
        <p:spPr>
          <a:xfrm>
            <a:off x="350520" y="266700"/>
            <a:ext cx="5202555" cy="645160"/>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工作流程</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39" name="文本框 38"/>
          <p:cNvSpPr txBox="1"/>
          <p:nvPr>
            <p:custDataLst>
              <p:tags r:id="rId4"/>
            </p:custDataLst>
          </p:nvPr>
        </p:nvSpPr>
        <p:spPr>
          <a:xfrm>
            <a:off x="11440795" y="1953895"/>
            <a:ext cx="2056130" cy="30607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spc="100" dirty="0">
                <a:solidFill>
                  <a:schemeClr val="accent1"/>
                </a:solidFill>
              </a:rPr>
              <a:t>科研项目管理部门</a:t>
            </a:r>
            <a:endParaRPr lang="zh-CN" altLang="en-US" sz="1600" b="1" spc="100" dirty="0">
              <a:solidFill>
                <a:schemeClr val="accent1"/>
              </a:solidFill>
            </a:endParaRPr>
          </a:p>
        </p:txBody>
      </p:sp>
      <p:sp>
        <p:nvSpPr>
          <p:cNvPr id="64" name="文本框 63"/>
          <p:cNvSpPr txBox="1"/>
          <p:nvPr/>
        </p:nvSpPr>
        <p:spPr>
          <a:xfrm>
            <a:off x="233680" y="2938780"/>
            <a:ext cx="5104130" cy="4246245"/>
          </a:xfrm>
          <a:prstGeom prst="rect">
            <a:avLst/>
          </a:prstGeom>
          <a:noFill/>
        </p:spPr>
        <p:txBody>
          <a:bodyPr wrap="square" rtlCol="0">
            <a:spAutoFit/>
          </a:bodyPr>
          <a:p>
            <a:pPr algn="ctr"/>
            <a:r>
              <a:rPr lang="zh-CN" altLang="en-US"/>
              <a:t>财政奖补工作双流程</a:t>
            </a:r>
            <a:endParaRPr lang="zh-CN" altLang="en-US"/>
          </a:p>
          <a:p>
            <a:endParaRPr lang="zh-CN" altLang="en-US"/>
          </a:p>
          <a:p>
            <a:r>
              <a:rPr lang="zh-CN" altLang="en-US" b="1">
                <a:solidFill>
                  <a:srgbClr val="C00000"/>
                </a:solidFill>
                <a:latin typeface="仿宋_GB2312" panose="02010609030101010101" pitchFamily="49" charset="-122"/>
                <a:ea typeface="仿宋_GB2312" panose="02010609030101010101" pitchFamily="49" charset="-122"/>
              </a:rPr>
              <a:t>自上而下：全盘统筹，分步实施</a:t>
            </a:r>
            <a:endParaRPr lang="zh-CN" altLang="en-US" b="1">
              <a:solidFill>
                <a:srgbClr val="C00000"/>
              </a:solidFill>
              <a:latin typeface="仿宋_GB2312" panose="02010609030101010101" pitchFamily="49" charset="-122"/>
              <a:ea typeface="仿宋_GB2312" panose="02010609030101010101" pitchFamily="49" charset="-122"/>
            </a:endParaRPr>
          </a:p>
          <a:p>
            <a:endParaRPr lang="zh-CN" altLang="en-US" b="1">
              <a:solidFill>
                <a:srgbClr val="C00000"/>
              </a:solidFill>
              <a:latin typeface="仿宋_GB2312" panose="02010609030101010101" pitchFamily="49" charset="-122"/>
              <a:ea typeface="仿宋_GB2312" panose="02010609030101010101" pitchFamily="49" charset="-122"/>
            </a:endParaRPr>
          </a:p>
          <a:p>
            <a:r>
              <a:rPr lang="zh-CN" altLang="en-US" b="1">
                <a:solidFill>
                  <a:srgbClr val="C00000"/>
                </a:solidFill>
                <a:latin typeface="仿宋_GB2312" panose="02010609030101010101" pitchFamily="49" charset="-122"/>
                <a:ea typeface="仿宋_GB2312" panose="02010609030101010101" pitchFamily="49" charset="-122"/>
              </a:rPr>
              <a:t>自下而上：自发形成，报备开展</a:t>
            </a:r>
            <a:endParaRPr lang="zh-CN" altLang="en-US" b="1">
              <a:solidFill>
                <a:srgbClr val="C00000"/>
              </a:solidFill>
              <a:latin typeface="仿宋_GB2312" panose="02010609030101010101" pitchFamily="49" charset="-122"/>
              <a:ea typeface="仿宋_GB2312" panose="02010609030101010101" pitchFamily="49" charset="-122"/>
            </a:endParaRPr>
          </a:p>
          <a:p>
            <a:endParaRPr lang="zh-CN" altLang="en-US"/>
          </a:p>
          <a:p>
            <a:endParaRPr lang="zh-CN" altLang="en-US"/>
          </a:p>
          <a:p>
            <a:endParaRPr lang="zh-CN" altLang="en-US"/>
          </a:p>
          <a:p>
            <a:endParaRPr lang="zh-CN" altLang="en-US"/>
          </a:p>
          <a:p>
            <a:endParaRPr lang="zh-CN" altLang="en-US"/>
          </a:p>
        </p:txBody>
      </p:sp>
      <p:grpSp>
        <p:nvGrpSpPr>
          <p:cNvPr id="74" name="组合 73"/>
          <p:cNvGrpSpPr/>
          <p:nvPr>
            <p:custDataLst>
              <p:tags r:id="rId5"/>
            </p:custDataLst>
          </p:nvPr>
        </p:nvGrpSpPr>
        <p:grpSpPr>
          <a:xfrm>
            <a:off x="5697855" y="376555"/>
            <a:ext cx="7569200" cy="6774815"/>
            <a:chOff x="8973" y="819"/>
            <a:chExt cx="11920" cy="10669"/>
          </a:xfrm>
        </p:grpSpPr>
        <p:sp>
          <p:nvSpPr>
            <p:cNvPr id="15" name="任意多边形: 形状 14"/>
            <p:cNvSpPr/>
            <p:nvPr>
              <p:custDataLst>
                <p:tags r:id="rId6"/>
              </p:custDataLst>
            </p:nvPr>
          </p:nvSpPr>
          <p:spPr>
            <a:xfrm>
              <a:off x="15534" y="2244"/>
              <a:ext cx="2217" cy="2589"/>
            </a:xfrm>
            <a:custGeom>
              <a:avLst/>
              <a:gdLst>
                <a:gd name="connsiteX0" fmla="*/ 368876 w 1324474"/>
                <a:gd name="connsiteY0" fmla="*/ 1504443 h 1546709"/>
                <a:gd name="connsiteX1" fmla="*/ 487884 w 1324474"/>
                <a:gd name="connsiteY1" fmla="*/ 1532697 h 1546709"/>
                <a:gd name="connsiteX2" fmla="*/ 902760 w 1324474"/>
                <a:gd name="connsiteY2" fmla="*/ 1154794 h 1546709"/>
                <a:gd name="connsiteX3" fmla="*/ 1324259 w 1324474"/>
                <a:gd name="connsiteY3" fmla="*/ 92559 h 1546709"/>
                <a:gd name="connsiteX4" fmla="*/ 1240923 w 1324474"/>
                <a:gd name="connsiteY4" fmla="*/ 2474 h 1546709"/>
                <a:gd name="connsiteX5" fmla="*/ 521420 w 1324474"/>
                <a:gd name="connsiteY5" fmla="*/ 1 h 1546709"/>
                <a:gd name="connsiteX6" fmla="*/ 437917 w 1324474"/>
                <a:gd name="connsiteY6" fmla="*/ 73904 h 1546709"/>
                <a:gd name="connsiteX7" fmla="*/ 217337 w 1324474"/>
                <a:gd name="connsiteY7" fmla="*/ 595800 h 1546709"/>
                <a:gd name="connsiteX8" fmla="*/ 34192 w 1324474"/>
                <a:gd name="connsiteY8" fmla="*/ 770520 h 1546709"/>
                <a:gd name="connsiteX9" fmla="*/ 11094 w 1324474"/>
                <a:gd name="connsiteY9" fmla="*/ 879719 h 1546709"/>
                <a:gd name="connsiteX10" fmla="*/ 368876 w 1324474"/>
                <a:gd name="connsiteY10" fmla="*/ 1504443 h 154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24474" h="1546709">
                  <a:moveTo>
                    <a:pt x="368876" y="1504443"/>
                  </a:moveTo>
                  <a:cubicBezTo>
                    <a:pt x="392937" y="1546446"/>
                    <a:pt x="447642" y="1559609"/>
                    <a:pt x="487884" y="1532697"/>
                  </a:cubicBezTo>
                  <a:cubicBezTo>
                    <a:pt x="640471" y="1430623"/>
                    <a:pt x="780691" y="1304488"/>
                    <a:pt x="902760" y="1154794"/>
                  </a:cubicBezTo>
                  <a:cubicBezTo>
                    <a:pt x="1159097" y="840441"/>
                    <a:pt x="1297808" y="468617"/>
                    <a:pt x="1324259" y="92559"/>
                  </a:cubicBezTo>
                  <a:cubicBezTo>
                    <a:pt x="1327696" y="44016"/>
                    <a:pt x="1289591" y="2642"/>
                    <a:pt x="1240923" y="2474"/>
                  </a:cubicBezTo>
                  <a:lnTo>
                    <a:pt x="521420" y="1"/>
                  </a:lnTo>
                  <a:cubicBezTo>
                    <a:pt x="478872" y="-167"/>
                    <a:pt x="442779" y="31608"/>
                    <a:pt x="437917" y="73904"/>
                  </a:cubicBezTo>
                  <a:cubicBezTo>
                    <a:pt x="416664" y="259104"/>
                    <a:pt x="343934" y="440615"/>
                    <a:pt x="217337" y="595800"/>
                  </a:cubicBezTo>
                  <a:cubicBezTo>
                    <a:pt x="162549" y="662997"/>
                    <a:pt x="100885" y="721264"/>
                    <a:pt x="34192" y="770520"/>
                  </a:cubicBezTo>
                  <a:cubicBezTo>
                    <a:pt x="-98" y="795839"/>
                    <a:pt x="-10117" y="842747"/>
                    <a:pt x="11094" y="879719"/>
                  </a:cubicBezTo>
                  <a:lnTo>
                    <a:pt x="368876" y="1504443"/>
                  </a:lnTo>
                  <a:close/>
                </a:path>
              </a:pathLst>
            </a:custGeom>
            <a:solidFill>
              <a:schemeClr val="bg2"/>
            </a:solidFill>
            <a:ln w="9525">
              <a:noFill/>
            </a:ln>
            <a:effectLst>
              <a:outerShdw blurRad="63500" algn="ctr" rotWithShape="0">
                <a:schemeClr val="accent1">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schemeClr val="lt1"/>
                </a:solidFill>
              </a:endParaRPr>
            </a:p>
          </p:txBody>
        </p:sp>
        <p:sp>
          <p:nvSpPr>
            <p:cNvPr id="16" name="任意多边形: 形状 15"/>
            <p:cNvSpPr/>
            <p:nvPr>
              <p:custDataLst>
                <p:tags r:id="rId7"/>
              </p:custDataLst>
            </p:nvPr>
          </p:nvSpPr>
          <p:spPr>
            <a:xfrm>
              <a:off x="13107" y="3709"/>
              <a:ext cx="2948" cy="1635"/>
            </a:xfrm>
            <a:custGeom>
              <a:avLst/>
              <a:gdLst>
                <a:gd name="connsiteX0" fmla="*/ 1286515 w 1761045"/>
                <a:gd name="connsiteY0" fmla="*/ 8982 h 976563"/>
                <a:gd name="connsiteX1" fmla="*/ 479191 w 1761045"/>
                <a:gd name="connsiteY1" fmla="*/ 7012 h 976563"/>
                <a:gd name="connsiteX2" fmla="*/ 373470 w 1761045"/>
                <a:gd name="connsiteY2" fmla="*/ 41763 h 976563"/>
                <a:gd name="connsiteX3" fmla="*/ 11413 w 1761045"/>
                <a:gd name="connsiteY3" fmla="*/ 663887 h 976563"/>
                <a:gd name="connsiteX4" fmla="*/ 46542 w 1761045"/>
                <a:gd name="connsiteY4" fmla="*/ 781178 h 976563"/>
                <a:gd name="connsiteX5" fmla="*/ 1714050 w 1761045"/>
                <a:gd name="connsiteY5" fmla="*/ 785998 h 976563"/>
                <a:gd name="connsiteX6" fmla="*/ 1749933 w 1761045"/>
                <a:gd name="connsiteY6" fmla="*/ 669002 h 976563"/>
                <a:gd name="connsiteX7" fmla="*/ 1392194 w 1761045"/>
                <a:gd name="connsiteY7" fmla="*/ 44404 h 976563"/>
                <a:gd name="connsiteX8" fmla="*/ 1286515 w 1761045"/>
                <a:gd name="connsiteY8" fmla="*/ 8982 h 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1045" h="976563">
                  <a:moveTo>
                    <a:pt x="1286515" y="8982"/>
                  </a:moveTo>
                  <a:cubicBezTo>
                    <a:pt x="1031771" y="119104"/>
                    <a:pt x="738169" y="120948"/>
                    <a:pt x="479191" y="7012"/>
                  </a:cubicBezTo>
                  <a:cubicBezTo>
                    <a:pt x="440332" y="-10091"/>
                    <a:pt x="394807" y="5083"/>
                    <a:pt x="373470" y="41763"/>
                  </a:cubicBezTo>
                  <a:lnTo>
                    <a:pt x="11413" y="663887"/>
                  </a:lnTo>
                  <a:cubicBezTo>
                    <a:pt x="-12984" y="705765"/>
                    <a:pt x="3113" y="759673"/>
                    <a:pt x="46542" y="781178"/>
                  </a:cubicBezTo>
                  <a:cubicBezTo>
                    <a:pt x="576150" y="1043257"/>
                    <a:pt x="1194251" y="1038520"/>
                    <a:pt x="1714050" y="785998"/>
                  </a:cubicBezTo>
                  <a:cubicBezTo>
                    <a:pt x="1757605" y="764829"/>
                    <a:pt x="1773995" y="711047"/>
                    <a:pt x="1749933" y="669002"/>
                  </a:cubicBezTo>
                  <a:lnTo>
                    <a:pt x="1392194" y="44404"/>
                  </a:lnTo>
                  <a:cubicBezTo>
                    <a:pt x="1371024" y="7515"/>
                    <a:pt x="1325542" y="-7870"/>
                    <a:pt x="1286515" y="8982"/>
                  </a:cubicBezTo>
                  <a:close/>
                </a:path>
              </a:pathLst>
            </a:custGeom>
            <a:solidFill>
              <a:schemeClr val="bg2"/>
            </a:solidFill>
            <a:ln w="9525">
              <a:noFill/>
            </a:ln>
            <a:effectLst>
              <a:outerShdw blurRad="63500" algn="ctr" rotWithShape="0">
                <a:schemeClr val="accent2">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schemeClr val="lt1"/>
                </a:solidFill>
              </a:endParaRPr>
            </a:p>
          </p:txBody>
        </p:sp>
        <p:sp>
          <p:nvSpPr>
            <p:cNvPr id="17" name="任意多边形: 形状 16"/>
            <p:cNvSpPr/>
            <p:nvPr>
              <p:custDataLst>
                <p:tags r:id="rId8"/>
              </p:custDataLst>
            </p:nvPr>
          </p:nvSpPr>
          <p:spPr>
            <a:xfrm>
              <a:off x="11425" y="2227"/>
              <a:ext cx="2212" cy="2596"/>
            </a:xfrm>
            <a:custGeom>
              <a:avLst/>
              <a:gdLst>
                <a:gd name="connsiteX0" fmla="*/ 1309692 w 1321079"/>
                <a:gd name="connsiteY0" fmla="*/ 886804 h 1550485"/>
                <a:gd name="connsiteX1" fmla="*/ 1287391 w 1321079"/>
                <a:gd name="connsiteY1" fmla="*/ 777478 h 1550485"/>
                <a:gd name="connsiteX2" fmla="*/ 1252220 w 1321079"/>
                <a:gd name="connsiteY2" fmla="*/ 750063 h 1550485"/>
                <a:gd name="connsiteX3" fmla="*/ 886726 w 1321079"/>
                <a:gd name="connsiteY3" fmla="*/ 76839 h 1550485"/>
                <a:gd name="connsiteX4" fmla="*/ 803726 w 1321079"/>
                <a:gd name="connsiteY4" fmla="*/ 2432 h 1550485"/>
                <a:gd name="connsiteX5" fmla="*/ 84139 w 1321079"/>
                <a:gd name="connsiteY5" fmla="*/ 1 h 1550485"/>
                <a:gd name="connsiteX6" fmla="*/ 174 w 1321079"/>
                <a:gd name="connsiteY6" fmla="*/ 88744 h 1550485"/>
                <a:gd name="connsiteX7" fmla="*/ 693226 w 1321079"/>
                <a:gd name="connsiteY7" fmla="*/ 1435569 h 1550485"/>
                <a:gd name="connsiteX8" fmla="*/ 827913 w 1321079"/>
                <a:gd name="connsiteY8" fmla="*/ 1535924 h 1550485"/>
                <a:gd name="connsiteX9" fmla="*/ 947677 w 1321079"/>
                <a:gd name="connsiteY9" fmla="*/ 1508844 h 1550485"/>
                <a:gd name="connsiteX10" fmla="*/ 1309692 w 1321079"/>
                <a:gd name="connsiteY10" fmla="*/ 886804 h 155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21079" h="1550485">
                  <a:moveTo>
                    <a:pt x="1309692" y="886804"/>
                  </a:moveTo>
                  <a:cubicBezTo>
                    <a:pt x="1331113" y="849999"/>
                    <a:pt x="1321555" y="802923"/>
                    <a:pt x="1287391" y="777478"/>
                  </a:cubicBezTo>
                  <a:cubicBezTo>
                    <a:pt x="1275528" y="768633"/>
                    <a:pt x="1263790" y="759537"/>
                    <a:pt x="1252220" y="750063"/>
                  </a:cubicBezTo>
                  <a:cubicBezTo>
                    <a:pt x="1038180" y="575511"/>
                    <a:pt x="914351" y="331331"/>
                    <a:pt x="886726" y="76839"/>
                  </a:cubicBezTo>
                  <a:cubicBezTo>
                    <a:pt x="882115" y="34542"/>
                    <a:pt x="846274" y="2558"/>
                    <a:pt x="803726" y="2432"/>
                  </a:cubicBezTo>
                  <a:lnTo>
                    <a:pt x="84139" y="1"/>
                  </a:lnTo>
                  <a:cubicBezTo>
                    <a:pt x="35806" y="-167"/>
                    <a:pt x="-2928" y="40495"/>
                    <a:pt x="174" y="88744"/>
                  </a:cubicBezTo>
                  <a:cubicBezTo>
                    <a:pt x="32745" y="596051"/>
                    <a:pt x="268206" y="1088939"/>
                    <a:pt x="693226" y="1435569"/>
                  </a:cubicBezTo>
                  <a:cubicBezTo>
                    <a:pt x="737032" y="1471327"/>
                    <a:pt x="782011" y="1504736"/>
                    <a:pt x="827913" y="1535924"/>
                  </a:cubicBezTo>
                  <a:cubicBezTo>
                    <a:pt x="868198" y="1563256"/>
                    <a:pt x="923196" y="1550931"/>
                    <a:pt x="947677" y="1508844"/>
                  </a:cubicBezTo>
                  <a:lnTo>
                    <a:pt x="1309692" y="886804"/>
                  </a:lnTo>
                  <a:close/>
                </a:path>
              </a:pathLst>
            </a:custGeom>
            <a:solidFill>
              <a:schemeClr val="bg2"/>
            </a:solidFill>
            <a:ln w="9525">
              <a:noFill/>
            </a:ln>
            <a:effectLst>
              <a:outerShdw blurRad="63500" algn="ctr" rotWithShape="0">
                <a:schemeClr val="accent1">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schemeClr val="lt1"/>
                </a:solidFill>
              </a:endParaRPr>
            </a:p>
          </p:txBody>
        </p:sp>
        <p:sp>
          <p:nvSpPr>
            <p:cNvPr id="29" name="椭圆 28"/>
            <p:cNvSpPr/>
            <p:nvPr>
              <p:custDataLst>
                <p:tags r:id="rId9"/>
              </p:custDataLst>
            </p:nvPr>
          </p:nvSpPr>
          <p:spPr>
            <a:xfrm>
              <a:off x="13230" y="819"/>
              <a:ext cx="2709" cy="2709"/>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8" name="图片 11" descr="343439383331313b343532303032373bbfcdbba7b5b5b0b8"/>
            <p:cNvPicPr>
              <a:picLocks noChangeAspect="1"/>
            </p:cNvPicPr>
            <p:nvPr>
              <p:custDataLst>
                <p:tags r:id="rId10"/>
              </p:custDataLst>
            </p:nvPr>
          </p:nvPicPr>
          <p:blipFill>
            <a:blip r:embed="rId11">
              <a:extLst>
                <a:ext uri="{96DAC541-7B7A-43D3-8B79-37D633B846F1}">
                  <asvg:svgBlip xmlns:asvg="http://schemas.microsoft.com/office/drawing/2016/SVG/main" r:embed="rId12"/>
                </a:ext>
              </a:extLst>
            </a:blip>
            <a:stretch>
              <a:fillRect/>
            </a:stretch>
          </p:blipFill>
          <p:spPr>
            <a:xfrm>
              <a:off x="12318" y="3254"/>
              <a:ext cx="424" cy="424"/>
            </a:xfrm>
            <a:prstGeom prst="rect">
              <a:avLst/>
            </a:prstGeom>
            <a:effectLst>
              <a:outerShdw blurRad="50800" dist="38100" dir="2700000" algn="tl" rotWithShape="0">
                <a:schemeClr val="accent1">
                  <a:lumMod val="75000"/>
                  <a:alpha val="20000"/>
                </a:schemeClr>
              </a:outerShdw>
            </a:effectLst>
          </p:spPr>
        </p:pic>
        <p:sp>
          <p:nvSpPr>
            <p:cNvPr id="30" name="椭圆 29"/>
            <p:cNvSpPr/>
            <p:nvPr>
              <p:custDataLst>
                <p:tags r:id="rId13"/>
              </p:custDataLst>
            </p:nvPr>
          </p:nvSpPr>
          <p:spPr>
            <a:xfrm>
              <a:off x="13375" y="963"/>
              <a:ext cx="2420" cy="2420"/>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9" name="图片 15" descr="343439383331313b343532303033313bd3a6d3c3c9ccb3c7"/>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14379" y="4314"/>
              <a:ext cx="400" cy="400"/>
            </a:xfrm>
            <a:prstGeom prst="rect">
              <a:avLst/>
            </a:prstGeom>
            <a:effectLst>
              <a:outerShdw blurRad="50800" dist="38100" dir="2700000" algn="tl" rotWithShape="0">
                <a:schemeClr val="accent2">
                  <a:lumMod val="75000"/>
                  <a:alpha val="20000"/>
                </a:schemeClr>
              </a:outerShdw>
            </a:effectLst>
          </p:spPr>
        </p:pic>
        <p:sp>
          <p:nvSpPr>
            <p:cNvPr id="31" name="任意多边形: 形状 27"/>
            <p:cNvSpPr/>
            <p:nvPr>
              <p:custDataLst>
                <p:tags r:id="rId17"/>
              </p:custDataLst>
            </p:nvPr>
          </p:nvSpPr>
          <p:spPr>
            <a:xfrm>
              <a:off x="13538" y="1126"/>
              <a:ext cx="2093" cy="2093"/>
            </a:xfrm>
            <a:custGeom>
              <a:avLst/>
              <a:gdLst>
                <a:gd name="connsiteX0" fmla="*/ 1864997 w 1864996"/>
                <a:gd name="connsiteY0" fmla="*/ 932499 h 1864997"/>
                <a:gd name="connsiteX1" fmla="*/ 932498 w 1864996"/>
                <a:gd name="connsiteY1" fmla="*/ 1864997 h 1864997"/>
                <a:gd name="connsiteX2" fmla="*/ 0 w 1864996"/>
                <a:gd name="connsiteY2" fmla="*/ 932499 h 1864997"/>
                <a:gd name="connsiteX3" fmla="*/ 932498 w 1864996"/>
                <a:gd name="connsiteY3" fmla="*/ 0 h 1864997"/>
                <a:gd name="connsiteX4" fmla="*/ 1864997 w 1864996"/>
                <a:gd name="connsiteY4" fmla="*/ 932499 h 1864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4996" h="1864997">
                  <a:moveTo>
                    <a:pt x="1864997" y="932499"/>
                  </a:moveTo>
                  <a:cubicBezTo>
                    <a:pt x="1864997" y="1447503"/>
                    <a:pt x="1447503" y="1864997"/>
                    <a:pt x="932498" y="1864997"/>
                  </a:cubicBezTo>
                  <a:cubicBezTo>
                    <a:pt x="417494" y="1864997"/>
                    <a:pt x="0" y="1447503"/>
                    <a:pt x="0" y="932499"/>
                  </a:cubicBezTo>
                  <a:cubicBezTo>
                    <a:pt x="0" y="417494"/>
                    <a:pt x="417494" y="0"/>
                    <a:pt x="932498" y="0"/>
                  </a:cubicBezTo>
                  <a:cubicBezTo>
                    <a:pt x="1447503" y="0"/>
                    <a:pt x="1864997" y="417494"/>
                    <a:pt x="1864997" y="932499"/>
                  </a:cubicBezTo>
                  <a:close/>
                </a:path>
              </a:pathLst>
            </a:custGeom>
            <a:gradFill flip="none" rotWithShape="1">
              <a:gsLst>
                <a:gs pos="0">
                  <a:schemeClr val="accent1">
                    <a:lumMod val="60000"/>
                    <a:lumOff val="40000"/>
                    <a:alpha val="100000"/>
                  </a:schemeClr>
                </a:gs>
                <a:gs pos="70000">
                  <a:schemeClr val="accent1">
                    <a:alpha val="100000"/>
                  </a:schemeClr>
                </a:gs>
              </a:gsLst>
              <a:lin ang="2700000"/>
            </a:gradFill>
            <a:ln>
              <a:noFill/>
            </a:ln>
            <a:effectLst>
              <a:outerShdw blurRad="101600" dist="38100" dir="2700000" algn="tl" rotWithShape="0">
                <a:schemeClr val="accent1">
                  <a:lumMod val="75000"/>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200" b="1" spc="100" dirty="0">
                  <a:solidFill>
                    <a:srgbClr val="FFFFFF"/>
                  </a:solidFill>
                  <a:latin typeface="+mn-ea"/>
                </a:rPr>
                <a:t>工作小组组长</a:t>
              </a:r>
              <a:endParaRPr lang="zh-CN" altLang="en-US" sz="2200" b="1" spc="100" dirty="0">
                <a:solidFill>
                  <a:srgbClr val="FFFFFF"/>
                </a:solidFill>
                <a:latin typeface="+mn-ea"/>
              </a:endParaRPr>
            </a:p>
          </p:txBody>
        </p:sp>
        <p:pic>
          <p:nvPicPr>
            <p:cNvPr id="20" name="图片 16" descr="343439383331313b343532303033323bd3a6d3c3b9dcc0ed"/>
            <p:cNvPicPr>
              <a:picLocks noChangeAspect="1"/>
            </p:cNvPicPr>
            <p:nvPr>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16431" y="3109"/>
              <a:ext cx="424" cy="424"/>
            </a:xfrm>
            <a:prstGeom prst="rect">
              <a:avLst/>
            </a:prstGeom>
            <a:effectLst>
              <a:outerShdw blurRad="50800" dist="38100" dir="2700000" algn="tl" rotWithShape="0">
                <a:schemeClr val="accent1">
                  <a:lumMod val="75000"/>
                  <a:alpha val="20000"/>
                </a:schemeClr>
              </a:outerShdw>
            </a:effectLst>
          </p:spPr>
        </p:pic>
        <p:sp>
          <p:nvSpPr>
            <p:cNvPr id="35" name="文本框 34"/>
            <p:cNvSpPr txBox="1"/>
            <p:nvPr>
              <p:custDataLst>
                <p:tags r:id="rId21"/>
              </p:custDataLst>
            </p:nvPr>
          </p:nvSpPr>
          <p:spPr>
            <a:xfrm>
              <a:off x="9812" y="3641"/>
              <a:ext cx="2037" cy="48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800" b="1" spc="100" dirty="0">
                  <a:solidFill>
                    <a:schemeClr val="accent1"/>
                  </a:solidFill>
                </a:rPr>
                <a:t>财务部门</a:t>
              </a:r>
              <a:endParaRPr lang="zh-CN" altLang="en-US" sz="1800" b="1" spc="100" dirty="0">
                <a:solidFill>
                  <a:schemeClr val="accent1"/>
                </a:solidFill>
              </a:endParaRPr>
            </a:p>
          </p:txBody>
        </p:sp>
        <p:sp>
          <p:nvSpPr>
            <p:cNvPr id="36" name="文本框 35"/>
            <p:cNvSpPr txBox="1"/>
            <p:nvPr>
              <p:custDataLst>
                <p:tags r:id="rId22"/>
              </p:custDataLst>
            </p:nvPr>
          </p:nvSpPr>
          <p:spPr>
            <a:xfrm>
              <a:off x="8973" y="4133"/>
              <a:ext cx="2876" cy="106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lgn="r">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明确合同发票、</a:t>
              </a:r>
              <a:endParaRPr lang="zh-CN" altLang="en-US" sz="1400" b="1" kern="0" dirty="0">
                <a:ln>
                  <a:noFill/>
                  <a:prstDash val="sysDot"/>
                </a:ln>
                <a:solidFill>
                  <a:schemeClr val="tx1">
                    <a:lumMod val="85000"/>
                    <a:lumOff val="15000"/>
                  </a:schemeClr>
                </a:solidFill>
                <a:latin typeface="+mn-ea"/>
                <a:sym typeface="+mn-ea"/>
              </a:endParaRPr>
            </a:p>
            <a:p>
              <a:pPr lvl="0" algn="r">
                <a:lnSpc>
                  <a:spcPct val="130000"/>
                </a:lnSpc>
                <a:spcBef>
                  <a:spcPts val="0"/>
                </a:spcBef>
                <a:spcAft>
                  <a:spcPts val="0"/>
                </a:spcAft>
                <a:buClrTx/>
                <a:buSzTx/>
                <a:buFontTx/>
              </a:pPr>
              <a:r>
                <a:rPr lang="zh-CN" altLang="en-US" sz="1400" b="1" kern="0" dirty="0">
                  <a:ln>
                    <a:noFill/>
                    <a:prstDash val="sysDot"/>
                  </a:ln>
                  <a:solidFill>
                    <a:schemeClr val="tx1">
                      <a:lumMod val="85000"/>
                      <a:lumOff val="15000"/>
                    </a:schemeClr>
                  </a:solidFill>
                  <a:latin typeface="+mn-ea"/>
                  <a:sym typeface="+mn-ea"/>
                </a:rPr>
                <a:t>回款单</a:t>
              </a:r>
              <a:endParaRPr lang="zh-CN" altLang="en-US" sz="1400" b="1" kern="0" dirty="0">
                <a:ln>
                  <a:noFill/>
                  <a:prstDash val="sysDot"/>
                </a:ln>
                <a:solidFill>
                  <a:schemeClr val="tx1">
                    <a:lumMod val="85000"/>
                    <a:lumOff val="15000"/>
                  </a:schemeClr>
                </a:solidFill>
                <a:latin typeface="+mn-ea"/>
                <a:sym typeface="+mn-ea"/>
              </a:endParaRPr>
            </a:p>
          </p:txBody>
        </p:sp>
        <p:sp>
          <p:nvSpPr>
            <p:cNvPr id="37" name="文本框 36"/>
            <p:cNvSpPr txBox="1"/>
            <p:nvPr>
              <p:custDataLst>
                <p:tags r:id="rId23"/>
              </p:custDataLst>
            </p:nvPr>
          </p:nvSpPr>
          <p:spPr>
            <a:xfrm>
              <a:off x="13573" y="5564"/>
              <a:ext cx="2656" cy="482"/>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800" b="1" spc="100" dirty="0">
                  <a:solidFill>
                    <a:schemeClr val="accent2"/>
                  </a:solidFill>
                </a:rPr>
                <a:t>资产管理部门</a:t>
              </a:r>
              <a:endParaRPr lang="zh-CN" altLang="en-US" sz="1800" b="1" spc="100" dirty="0">
                <a:solidFill>
                  <a:schemeClr val="accent2"/>
                </a:solidFill>
              </a:endParaRPr>
            </a:p>
          </p:txBody>
        </p:sp>
        <p:sp>
          <p:nvSpPr>
            <p:cNvPr id="38" name="文本框 37"/>
            <p:cNvSpPr txBox="1"/>
            <p:nvPr>
              <p:custDataLst>
                <p:tags r:id="rId24"/>
              </p:custDataLst>
            </p:nvPr>
          </p:nvSpPr>
          <p:spPr>
            <a:xfrm>
              <a:off x="13455" y="6063"/>
              <a:ext cx="3400" cy="106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l">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整体统筹</a:t>
              </a:r>
              <a:endParaRPr lang="zh-CN" altLang="en-US" sz="1400" b="1" kern="0" dirty="0">
                <a:ln>
                  <a:noFill/>
                  <a:prstDash val="sysDot"/>
                </a:ln>
                <a:solidFill>
                  <a:schemeClr val="tx1">
                    <a:lumMod val="85000"/>
                    <a:lumOff val="15000"/>
                  </a:schemeClr>
                </a:solidFill>
                <a:latin typeface="+mn-ea"/>
                <a:sym typeface="+mn-ea"/>
              </a:endParaRPr>
            </a:p>
            <a:p>
              <a:pPr marL="171450" lvl="0" indent="-171450" algn="l">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申报书填写、附件整理</a:t>
              </a:r>
              <a:endParaRPr lang="zh-CN" altLang="en-US" sz="1400" b="1" kern="0" dirty="0">
                <a:ln>
                  <a:noFill/>
                  <a:prstDash val="sysDot"/>
                </a:ln>
                <a:solidFill>
                  <a:schemeClr val="tx1">
                    <a:lumMod val="85000"/>
                    <a:lumOff val="15000"/>
                  </a:schemeClr>
                </a:solidFill>
                <a:latin typeface="+mn-ea"/>
                <a:sym typeface="+mn-ea"/>
              </a:endParaRPr>
            </a:p>
            <a:p>
              <a:pPr marL="171450" lvl="0" indent="-171450" algn="l">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仪器设备管理</a:t>
              </a:r>
              <a:endParaRPr lang="zh-CN" altLang="en-US" sz="1400" b="1" kern="0" dirty="0">
                <a:ln>
                  <a:noFill/>
                  <a:prstDash val="sysDot"/>
                </a:ln>
                <a:solidFill>
                  <a:schemeClr val="tx1">
                    <a:lumMod val="85000"/>
                    <a:lumOff val="15000"/>
                  </a:schemeClr>
                </a:solidFill>
                <a:latin typeface="+mn-ea"/>
                <a:sym typeface="+mn-ea"/>
              </a:endParaRPr>
            </a:p>
            <a:p>
              <a:pPr marL="171450" lvl="0" indent="-171450" algn="l">
                <a:lnSpc>
                  <a:spcPct val="130000"/>
                </a:lnSpc>
                <a:spcBef>
                  <a:spcPts val="0"/>
                </a:spcBef>
                <a:spcAft>
                  <a:spcPts val="0"/>
                </a:spcAft>
                <a:buClrTx/>
                <a:buSzTx/>
                <a:buFont typeface="Wingdings" panose="05000000000000000000" charset="0"/>
                <a:buChar char="ü"/>
              </a:pPr>
              <a:endParaRPr lang="zh-CN" altLang="en-US" sz="1400" b="1" kern="0" dirty="0">
                <a:ln>
                  <a:noFill/>
                  <a:prstDash val="sysDot"/>
                </a:ln>
                <a:solidFill>
                  <a:schemeClr val="tx1">
                    <a:lumMod val="85000"/>
                    <a:lumOff val="15000"/>
                  </a:schemeClr>
                </a:solidFill>
                <a:latin typeface="+mn-ea"/>
                <a:sym typeface="+mn-ea"/>
              </a:endParaRPr>
            </a:p>
          </p:txBody>
        </p:sp>
        <p:sp>
          <p:nvSpPr>
            <p:cNvPr id="40" name="文本框 39"/>
            <p:cNvSpPr txBox="1"/>
            <p:nvPr>
              <p:custDataLst>
                <p:tags r:id="rId25"/>
              </p:custDataLst>
            </p:nvPr>
          </p:nvSpPr>
          <p:spPr>
            <a:xfrm>
              <a:off x="18017" y="3568"/>
              <a:ext cx="2876" cy="1060"/>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明确科研合同：技术开发合同、技术服务合同</a:t>
              </a:r>
              <a:r>
                <a:rPr lang="en-US" altLang="zh-CN" sz="1400" b="1" kern="0" dirty="0">
                  <a:ln>
                    <a:noFill/>
                    <a:prstDash val="sysDot"/>
                  </a:ln>
                  <a:solidFill>
                    <a:schemeClr val="tx1">
                      <a:lumMod val="85000"/>
                      <a:lumOff val="15000"/>
                    </a:schemeClr>
                  </a:solidFill>
                  <a:latin typeface="+mn-ea"/>
                  <a:sym typeface="+mn-ea"/>
                </a:rPr>
                <a:t>……</a:t>
              </a:r>
              <a:r>
                <a:rPr lang="zh-CN" altLang="en-US" sz="1400" b="1" kern="0" dirty="0">
                  <a:ln>
                    <a:noFill/>
                    <a:prstDash val="sysDot"/>
                  </a:ln>
                  <a:solidFill>
                    <a:schemeClr val="tx1">
                      <a:lumMod val="85000"/>
                      <a:lumOff val="15000"/>
                    </a:schemeClr>
                  </a:solidFill>
                  <a:latin typeface="+mn-ea"/>
                  <a:sym typeface="+mn-ea"/>
                </a:rPr>
                <a:t>）</a:t>
              </a:r>
              <a:endParaRPr lang="zh-CN" altLang="en-US" sz="1400" b="1" kern="0" dirty="0">
                <a:ln>
                  <a:noFill/>
                  <a:prstDash val="sysDot"/>
                </a:ln>
                <a:solidFill>
                  <a:schemeClr val="tx1">
                    <a:lumMod val="85000"/>
                    <a:lumOff val="15000"/>
                  </a:schemeClr>
                </a:solidFill>
                <a:latin typeface="+mn-ea"/>
                <a:sym typeface="+mn-ea"/>
              </a:endParaRPr>
            </a:p>
            <a:p>
              <a:pPr marL="171450" lvl="0" indent="-171450">
                <a:lnSpc>
                  <a:spcPct val="130000"/>
                </a:lnSpc>
                <a:spcBef>
                  <a:spcPts val="0"/>
                </a:spcBef>
                <a:spcAft>
                  <a:spcPts val="0"/>
                </a:spcAft>
                <a:buClrTx/>
                <a:buSzTx/>
                <a:buFont typeface="Wingdings" panose="05000000000000000000" charset="0"/>
                <a:buChar char="ü"/>
              </a:pPr>
              <a:r>
                <a:rPr lang="zh-CN" altLang="en-US" sz="1400" b="1" kern="0" dirty="0">
                  <a:ln>
                    <a:noFill/>
                    <a:prstDash val="sysDot"/>
                  </a:ln>
                  <a:solidFill>
                    <a:schemeClr val="tx1">
                      <a:lumMod val="85000"/>
                      <a:lumOff val="15000"/>
                    </a:schemeClr>
                  </a:solidFill>
                  <a:latin typeface="+mn-ea"/>
                  <a:sym typeface="+mn-ea"/>
                </a:rPr>
                <a:t>获取途径：存档、技术合同登记</a:t>
              </a:r>
              <a:r>
                <a:rPr lang="en-US" altLang="zh-CN" sz="1400" b="1" kern="0" dirty="0">
                  <a:ln>
                    <a:noFill/>
                    <a:prstDash val="sysDot"/>
                  </a:ln>
                  <a:solidFill>
                    <a:schemeClr val="tx1">
                      <a:lumMod val="85000"/>
                      <a:lumOff val="15000"/>
                    </a:schemeClr>
                  </a:solidFill>
                  <a:latin typeface="+mn-ea"/>
                  <a:sym typeface="+mn-ea"/>
                </a:rPr>
                <a:t>……</a:t>
              </a:r>
              <a:endParaRPr lang="en-US" altLang="zh-CN" sz="1400" b="1" kern="0" dirty="0">
                <a:ln>
                  <a:noFill/>
                  <a:prstDash val="sysDot"/>
                </a:ln>
                <a:solidFill>
                  <a:schemeClr val="tx1">
                    <a:lumMod val="85000"/>
                    <a:lumOff val="15000"/>
                  </a:schemeClr>
                </a:solidFill>
                <a:latin typeface="+mn-ea"/>
                <a:sym typeface="+mn-ea"/>
              </a:endParaRPr>
            </a:p>
          </p:txBody>
        </p:sp>
        <p:sp>
          <p:nvSpPr>
            <p:cNvPr id="22" name="大线"/>
            <p:cNvSpPr/>
            <p:nvPr>
              <p:custDataLst>
                <p:tags r:id="rId26"/>
              </p:custDataLst>
            </p:nvPr>
          </p:nvSpPr>
          <p:spPr bwMode="auto">
            <a:xfrm>
              <a:off x="10062" y="8763"/>
              <a:ext cx="728" cy="488"/>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1">
                  <a:lumMod val="75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21" name="小线"/>
            <p:cNvSpPr/>
            <p:nvPr>
              <p:custDataLst>
                <p:tags r:id="rId27"/>
              </p:custDataLst>
            </p:nvPr>
          </p:nvSpPr>
          <p:spPr bwMode="auto">
            <a:xfrm>
              <a:off x="9739" y="8540"/>
              <a:ext cx="1373" cy="92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1">
                  <a:lumMod val="40000"/>
                  <a:lumOff val="6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 name="下"/>
            <p:cNvSpPr/>
            <p:nvPr>
              <p:custDataLst>
                <p:tags r:id="rId28"/>
              </p:custDataLst>
            </p:nvPr>
          </p:nvSpPr>
          <p:spPr bwMode="auto">
            <a:xfrm>
              <a:off x="9920" y="8432"/>
              <a:ext cx="1010" cy="676"/>
            </a:xfrm>
            <a:custGeom>
              <a:avLst/>
              <a:gdLst/>
              <a:ahLst/>
              <a:cxnLst>
                <a:cxn ang="0">
                  <a:pos x="645" y="997"/>
                </a:cxn>
                <a:cxn ang="0">
                  <a:pos x="1293" y="498"/>
                </a:cxn>
                <a:cxn ang="0">
                  <a:pos x="645" y="0"/>
                </a:cxn>
                <a:cxn ang="0">
                  <a:pos x="0" y="498"/>
                </a:cxn>
                <a:cxn ang="0">
                  <a:pos x="645" y="997"/>
                </a:cxn>
                <a:cxn ang="0">
                  <a:pos x="645" y="997"/>
                </a:cxn>
              </a:cxnLst>
              <a:rect l="0" t="0" r="r" b="b"/>
              <a:pathLst>
                <a:path w="3235" h="2166">
                  <a:moveTo>
                    <a:pt x="1613" y="0"/>
                  </a:moveTo>
                  <a:lnTo>
                    <a:pt x="3141" y="1021"/>
                  </a:lnTo>
                  <a:lnTo>
                    <a:pt x="3235" y="1021"/>
                  </a:lnTo>
                  <a:lnTo>
                    <a:pt x="3235" y="1080"/>
                  </a:lnTo>
                  <a:lnTo>
                    <a:pt x="3229" y="1080"/>
                  </a:lnTo>
                  <a:lnTo>
                    <a:pt x="3233" y="1082"/>
                  </a:lnTo>
                  <a:lnTo>
                    <a:pt x="1613" y="2166"/>
                  </a:lnTo>
                  <a:lnTo>
                    <a:pt x="0" y="1082"/>
                  </a:lnTo>
                  <a:lnTo>
                    <a:pt x="6" y="1078"/>
                  </a:lnTo>
                  <a:lnTo>
                    <a:pt x="6" y="1021"/>
                  </a:lnTo>
                  <a:lnTo>
                    <a:pt x="92" y="1021"/>
                  </a:lnTo>
                  <a:lnTo>
                    <a:pt x="1613" y="0"/>
                  </a:lnTo>
                  <a:close/>
                </a:path>
              </a:pathLst>
            </a:custGeom>
            <a:solidFill>
              <a:schemeClr val="accent1">
                <a:lumMod val="75000"/>
              </a:schemeClr>
            </a:solidFill>
            <a:ln w="9525">
              <a:noFill/>
              <a:round/>
            </a:ln>
            <a:effectLst>
              <a:outerShdw blurRad="317500" dist="127000" dir="5400000" algn="t" rotWithShape="0">
                <a:schemeClr val="accent1">
                  <a:alpha val="38000"/>
                </a:schemeClr>
              </a:outerShdw>
            </a:effectLst>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 name="下"/>
            <p:cNvSpPr/>
            <p:nvPr>
              <p:custDataLst>
                <p:tags r:id="rId29"/>
              </p:custDataLst>
            </p:nvPr>
          </p:nvSpPr>
          <p:spPr bwMode="auto">
            <a:xfrm>
              <a:off x="9920" y="8413"/>
              <a:ext cx="1009" cy="676"/>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gradFill>
              <a:gsLst>
                <a:gs pos="0">
                  <a:schemeClr val="accent1">
                    <a:lumMod val="90000"/>
                    <a:lumOff val="10000"/>
                    <a:alpha val="100000"/>
                  </a:schemeClr>
                </a:gs>
                <a:gs pos="70000">
                  <a:schemeClr val="accent1">
                    <a:alpha val="100000"/>
                  </a:schemeClr>
                </a:gs>
              </a:gsLst>
              <a:lin ang="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155" name="右"/>
            <p:cNvSpPr/>
            <p:nvPr>
              <p:custDataLst>
                <p:tags r:id="rId30"/>
              </p:custDataLst>
            </p:nvPr>
          </p:nvSpPr>
          <p:spPr bwMode="auto">
            <a:xfrm>
              <a:off x="10425" y="7884"/>
              <a:ext cx="506" cy="868"/>
            </a:xfrm>
            <a:custGeom>
              <a:avLst/>
              <a:gdLst/>
              <a:ahLst/>
              <a:cxnLst>
                <a:cxn ang="0">
                  <a:pos x="648" y="498"/>
                </a:cxn>
                <a:cxn ang="0">
                  <a:pos x="648" y="1278"/>
                </a:cxn>
                <a:cxn ang="0">
                  <a:pos x="3" y="784"/>
                </a:cxn>
                <a:cxn ang="0">
                  <a:pos x="0" y="0"/>
                </a:cxn>
                <a:cxn ang="0">
                  <a:pos x="648" y="498"/>
                </a:cxn>
                <a:cxn ang="0">
                  <a:pos x="648" y="498"/>
                </a:cxn>
              </a:cxnLst>
              <a:rect l="0" t="0" r="r" b="b"/>
              <a:pathLst>
                <a:path w="648" h="1278">
                  <a:moveTo>
                    <a:pt x="648" y="498"/>
                  </a:moveTo>
                  <a:lnTo>
                    <a:pt x="648" y="1278"/>
                  </a:lnTo>
                  <a:lnTo>
                    <a:pt x="3" y="784"/>
                  </a:lnTo>
                  <a:lnTo>
                    <a:pt x="0" y="0"/>
                  </a:lnTo>
                  <a:lnTo>
                    <a:pt x="648" y="498"/>
                  </a:lnTo>
                  <a:lnTo>
                    <a:pt x="648" y="498"/>
                  </a:lnTo>
                  <a:close/>
                </a:path>
              </a:pathLst>
            </a:custGeom>
            <a:gradFill>
              <a:gsLst>
                <a:gs pos="0">
                  <a:schemeClr val="accent1">
                    <a:lumMod val="60000"/>
                    <a:lumOff val="40000"/>
                    <a:alpha val="100000"/>
                  </a:schemeClr>
                </a:gs>
                <a:gs pos="70000">
                  <a:schemeClr val="accent1">
                    <a:lumMod val="80000"/>
                    <a:lumOff val="20000"/>
                    <a:alpha val="100000"/>
                  </a:schemeClr>
                </a:gs>
              </a:gsLst>
              <a:lin ang="13500000" scaled="0"/>
            </a:gradFill>
            <a:ln w="12700" cmpd="sng">
              <a:noFill/>
              <a:prstDash val="solid"/>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167" name="左"/>
            <p:cNvSpPr/>
            <p:nvPr>
              <p:custDataLst>
                <p:tags r:id="rId31"/>
              </p:custDataLst>
            </p:nvPr>
          </p:nvSpPr>
          <p:spPr bwMode="auto">
            <a:xfrm>
              <a:off x="9922" y="7885"/>
              <a:ext cx="502" cy="868"/>
            </a:xfrm>
            <a:custGeom>
              <a:avLst/>
              <a:gdLst/>
              <a:ahLst/>
              <a:cxnLst>
                <a:cxn ang="0">
                  <a:pos x="0" y="496"/>
                </a:cxn>
                <a:cxn ang="0">
                  <a:pos x="0" y="1278"/>
                </a:cxn>
                <a:cxn ang="0">
                  <a:pos x="642" y="784"/>
                </a:cxn>
                <a:cxn ang="0">
                  <a:pos x="644" y="0"/>
                </a:cxn>
                <a:cxn ang="0">
                  <a:pos x="0" y="496"/>
                </a:cxn>
                <a:cxn ang="0">
                  <a:pos x="0" y="496"/>
                </a:cxn>
              </a:cxnLst>
              <a:rect l="0" t="0" r="r" b="b"/>
              <a:pathLst>
                <a:path w="644" h="1278">
                  <a:moveTo>
                    <a:pt x="0" y="496"/>
                  </a:moveTo>
                  <a:lnTo>
                    <a:pt x="0" y="1278"/>
                  </a:lnTo>
                  <a:lnTo>
                    <a:pt x="642" y="784"/>
                  </a:lnTo>
                  <a:lnTo>
                    <a:pt x="644" y="0"/>
                  </a:lnTo>
                  <a:lnTo>
                    <a:pt x="0" y="496"/>
                  </a:lnTo>
                  <a:lnTo>
                    <a:pt x="0" y="496"/>
                  </a:lnTo>
                  <a:close/>
                </a:path>
              </a:pathLst>
            </a:custGeom>
            <a:gradFill>
              <a:gsLst>
                <a:gs pos="0">
                  <a:schemeClr val="accent1">
                    <a:lumMod val="60000"/>
                    <a:lumOff val="40000"/>
                    <a:alpha val="100000"/>
                  </a:schemeClr>
                </a:gs>
                <a:gs pos="70000">
                  <a:schemeClr val="accent1">
                    <a:lumMod val="80000"/>
                    <a:lumOff val="20000"/>
                    <a:alpha val="100000"/>
                  </a:schemeClr>
                </a:gs>
              </a:gsLst>
              <a:lin ang="189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8" name="矩形 7"/>
            <p:cNvSpPr/>
            <p:nvPr>
              <p:custDataLst>
                <p:tags r:id="rId32"/>
              </p:custDataLst>
            </p:nvPr>
          </p:nvSpPr>
          <p:spPr>
            <a:xfrm>
              <a:off x="9464" y="9499"/>
              <a:ext cx="2113" cy="547"/>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重点实验室</a:t>
              </a:r>
              <a:endParaRPr lang="zh-CN" altLang="en-US" sz="2000" b="1">
                <a:solidFill>
                  <a:schemeClr val="accent1"/>
                </a:solidFill>
                <a:latin typeface="+mn-ea"/>
                <a:cs typeface="+mn-ea"/>
              </a:endParaRPr>
            </a:p>
          </p:txBody>
        </p:sp>
        <p:pic>
          <p:nvPicPr>
            <p:cNvPr id="51" name="图片 18" descr="343435383036303b343532343136323bcfeec4bfc9fac3fcd6dcc6da"/>
            <p:cNvPicPr>
              <a:picLocks noChangeAspect="1"/>
            </p:cNvPicPr>
            <p:nvPr>
              <p:custDataLst>
                <p:tags r:id="rId33"/>
              </p:custDataLst>
            </p:nvPr>
          </p:nvPicPr>
          <p:blipFill>
            <a:blip r:embed="rId34">
              <a:extLst>
                <a:ext uri="{96DAC541-7B7A-43D3-8B79-37D633B846F1}">
                  <asvg:svgBlip xmlns:asvg="http://schemas.microsoft.com/office/drawing/2016/SVG/main" r:embed="rId35"/>
                </a:ext>
              </a:extLst>
            </a:blip>
            <a:stretch>
              <a:fillRect/>
            </a:stretch>
          </p:blipFill>
          <p:spPr>
            <a:xfrm>
              <a:off x="10197" y="8243"/>
              <a:ext cx="452" cy="452"/>
            </a:xfrm>
            <a:prstGeom prst="rect">
              <a:avLst/>
            </a:prstGeom>
          </p:spPr>
        </p:pic>
        <p:sp>
          <p:nvSpPr>
            <p:cNvPr id="11" name="前左"/>
            <p:cNvSpPr/>
            <p:nvPr>
              <p:custDataLst>
                <p:tags r:id="rId36"/>
              </p:custDataLst>
            </p:nvPr>
          </p:nvSpPr>
          <p:spPr bwMode="auto">
            <a:xfrm>
              <a:off x="9920" y="8212"/>
              <a:ext cx="506" cy="872"/>
            </a:xfrm>
            <a:custGeom>
              <a:avLst/>
              <a:gdLst/>
              <a:ahLst/>
              <a:cxnLst>
                <a:cxn ang="0">
                  <a:pos x="645" y="1278"/>
                </a:cxn>
                <a:cxn ang="0">
                  <a:pos x="645" y="499"/>
                </a:cxn>
                <a:cxn ang="0">
                  <a:pos x="0" y="0"/>
                </a:cxn>
                <a:cxn ang="0">
                  <a:pos x="3" y="780"/>
                </a:cxn>
                <a:cxn ang="0">
                  <a:pos x="645" y="1278"/>
                </a:cxn>
                <a:cxn ang="0">
                  <a:pos x="645" y="1278"/>
                </a:cxn>
              </a:cxnLst>
              <a:rect l="0" t="0" r="r" b="b"/>
              <a:pathLst>
                <a:path w="645" h="1278">
                  <a:moveTo>
                    <a:pt x="645" y="1278"/>
                  </a:moveTo>
                  <a:lnTo>
                    <a:pt x="645" y="499"/>
                  </a:lnTo>
                  <a:lnTo>
                    <a:pt x="0" y="0"/>
                  </a:lnTo>
                  <a:lnTo>
                    <a:pt x="3" y="780"/>
                  </a:lnTo>
                  <a:lnTo>
                    <a:pt x="645" y="1278"/>
                  </a:lnTo>
                  <a:lnTo>
                    <a:pt x="645" y="1278"/>
                  </a:lnTo>
                  <a:close/>
                </a:path>
              </a:pathLst>
            </a:custGeom>
            <a:noFill/>
            <a:ln w="1270">
              <a:solidFill>
                <a:schemeClr val="accent1">
                  <a:lumMod val="20000"/>
                  <a:lumOff val="80000"/>
                  <a:alpha val="2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12" name="前右"/>
            <p:cNvSpPr/>
            <p:nvPr>
              <p:custDataLst>
                <p:tags r:id="rId37"/>
              </p:custDataLst>
            </p:nvPr>
          </p:nvSpPr>
          <p:spPr bwMode="auto">
            <a:xfrm>
              <a:off x="10426" y="8212"/>
              <a:ext cx="509" cy="872"/>
            </a:xfrm>
            <a:custGeom>
              <a:avLst/>
              <a:gdLst/>
              <a:ahLst/>
              <a:cxnLst>
                <a:cxn ang="0">
                  <a:pos x="648" y="0"/>
                </a:cxn>
                <a:cxn ang="0">
                  <a:pos x="648" y="780"/>
                </a:cxn>
                <a:cxn ang="0">
                  <a:pos x="0" y="1278"/>
                </a:cxn>
                <a:cxn ang="0">
                  <a:pos x="0" y="499"/>
                </a:cxn>
                <a:cxn ang="0">
                  <a:pos x="648" y="0"/>
                </a:cxn>
                <a:cxn ang="0">
                  <a:pos x="648" y="0"/>
                </a:cxn>
              </a:cxnLst>
              <a:rect l="0" t="0" r="r" b="b"/>
              <a:pathLst>
                <a:path w="648" h="1278">
                  <a:moveTo>
                    <a:pt x="648" y="0"/>
                  </a:moveTo>
                  <a:lnTo>
                    <a:pt x="648" y="780"/>
                  </a:lnTo>
                  <a:lnTo>
                    <a:pt x="0" y="1278"/>
                  </a:lnTo>
                  <a:lnTo>
                    <a:pt x="0" y="499"/>
                  </a:lnTo>
                  <a:lnTo>
                    <a:pt x="648" y="0"/>
                  </a:lnTo>
                  <a:lnTo>
                    <a:pt x="648" y="0"/>
                  </a:lnTo>
                  <a:close/>
                </a:path>
              </a:pathLst>
            </a:custGeom>
            <a:noFill/>
            <a:ln w="1270">
              <a:solidFill>
                <a:schemeClr val="accent1">
                  <a:lumMod val="20000"/>
                  <a:lumOff val="80000"/>
                  <a:alpha val="2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9" name="上"/>
            <p:cNvSpPr/>
            <p:nvPr>
              <p:custDataLst>
                <p:tags r:id="rId38"/>
              </p:custDataLst>
            </p:nvPr>
          </p:nvSpPr>
          <p:spPr bwMode="auto">
            <a:xfrm>
              <a:off x="9920" y="7872"/>
              <a:ext cx="1015" cy="68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1270">
              <a:solidFill>
                <a:schemeClr val="accent1">
                  <a:lumMod val="20000"/>
                  <a:lumOff val="80000"/>
                  <a:alpha val="20000"/>
                </a:schemeClr>
              </a:solidFill>
              <a:round/>
            </a:ln>
          </p:spPr>
          <p:txBody>
            <a:bodyPr vert="horz" wrap="square" lIns="91440" tIns="45720" rIns="91440" bIns="45720" numCol="1" anchor="t" anchorCtr="0" compatLnSpc="1"/>
            <a:p>
              <a:endParaRPr lang="zh-CN" altLang="en-US">
                <a:solidFill>
                  <a:schemeClr val="tx1"/>
                </a:solidFill>
              </a:endParaRPr>
            </a:p>
          </p:txBody>
        </p:sp>
        <p:sp>
          <p:nvSpPr>
            <p:cNvPr id="42" name="大线"/>
            <p:cNvSpPr/>
            <p:nvPr>
              <p:custDataLst>
                <p:tags r:id="rId39"/>
              </p:custDataLst>
            </p:nvPr>
          </p:nvSpPr>
          <p:spPr bwMode="auto">
            <a:xfrm>
              <a:off x="12741" y="8753"/>
              <a:ext cx="728" cy="488"/>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2">
                  <a:lumMod val="75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3" name="小线"/>
            <p:cNvSpPr/>
            <p:nvPr>
              <p:custDataLst>
                <p:tags r:id="rId40"/>
              </p:custDataLst>
            </p:nvPr>
          </p:nvSpPr>
          <p:spPr bwMode="auto">
            <a:xfrm>
              <a:off x="12418" y="8530"/>
              <a:ext cx="1373" cy="92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2">
                  <a:lumMod val="40000"/>
                  <a:lumOff val="6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4" name="下"/>
            <p:cNvSpPr/>
            <p:nvPr>
              <p:custDataLst>
                <p:tags r:id="rId41"/>
              </p:custDataLst>
            </p:nvPr>
          </p:nvSpPr>
          <p:spPr bwMode="auto">
            <a:xfrm>
              <a:off x="12603" y="8422"/>
              <a:ext cx="1010" cy="676"/>
            </a:xfrm>
            <a:custGeom>
              <a:avLst/>
              <a:gdLst/>
              <a:ahLst/>
              <a:cxnLst>
                <a:cxn ang="0">
                  <a:pos x="645" y="997"/>
                </a:cxn>
                <a:cxn ang="0">
                  <a:pos x="1293" y="498"/>
                </a:cxn>
                <a:cxn ang="0">
                  <a:pos x="645" y="0"/>
                </a:cxn>
                <a:cxn ang="0">
                  <a:pos x="0" y="498"/>
                </a:cxn>
                <a:cxn ang="0">
                  <a:pos x="645" y="997"/>
                </a:cxn>
                <a:cxn ang="0">
                  <a:pos x="645" y="997"/>
                </a:cxn>
              </a:cxnLst>
              <a:rect l="0" t="0" r="r" b="b"/>
              <a:pathLst>
                <a:path w="3235" h="2166">
                  <a:moveTo>
                    <a:pt x="1613" y="0"/>
                  </a:moveTo>
                  <a:lnTo>
                    <a:pt x="3141" y="1021"/>
                  </a:lnTo>
                  <a:lnTo>
                    <a:pt x="3235" y="1021"/>
                  </a:lnTo>
                  <a:lnTo>
                    <a:pt x="3235" y="1080"/>
                  </a:lnTo>
                  <a:lnTo>
                    <a:pt x="3229" y="1080"/>
                  </a:lnTo>
                  <a:lnTo>
                    <a:pt x="3233" y="1082"/>
                  </a:lnTo>
                  <a:lnTo>
                    <a:pt x="1613" y="2166"/>
                  </a:lnTo>
                  <a:lnTo>
                    <a:pt x="0" y="1082"/>
                  </a:lnTo>
                  <a:lnTo>
                    <a:pt x="6" y="1078"/>
                  </a:lnTo>
                  <a:lnTo>
                    <a:pt x="6" y="1021"/>
                  </a:lnTo>
                  <a:lnTo>
                    <a:pt x="92" y="1021"/>
                  </a:lnTo>
                  <a:lnTo>
                    <a:pt x="1613" y="0"/>
                  </a:lnTo>
                  <a:close/>
                </a:path>
              </a:pathLst>
            </a:custGeom>
            <a:solidFill>
              <a:schemeClr val="accent2">
                <a:lumMod val="75000"/>
              </a:schemeClr>
            </a:solidFill>
            <a:ln w="9525">
              <a:noFill/>
              <a:round/>
            </a:ln>
            <a:effectLst>
              <a:outerShdw blurRad="317500" dist="127000" dir="5400000" algn="t" rotWithShape="0">
                <a:schemeClr val="accent2">
                  <a:alpha val="38000"/>
                </a:schemeClr>
              </a:outerShdw>
            </a:effectLst>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5" name="下"/>
            <p:cNvSpPr/>
            <p:nvPr>
              <p:custDataLst>
                <p:tags r:id="rId42"/>
              </p:custDataLst>
            </p:nvPr>
          </p:nvSpPr>
          <p:spPr bwMode="auto">
            <a:xfrm>
              <a:off x="12603" y="8403"/>
              <a:ext cx="1009" cy="676"/>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gradFill>
              <a:gsLst>
                <a:gs pos="0">
                  <a:schemeClr val="accent2">
                    <a:lumMod val="90000"/>
                    <a:lumOff val="10000"/>
                    <a:alpha val="100000"/>
                  </a:schemeClr>
                </a:gs>
                <a:gs pos="70000">
                  <a:schemeClr val="accent2">
                    <a:alpha val="100000"/>
                  </a:schemeClr>
                </a:gs>
              </a:gsLst>
              <a:lin ang="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6" name="右"/>
            <p:cNvSpPr/>
            <p:nvPr>
              <p:custDataLst>
                <p:tags r:id="rId43"/>
              </p:custDataLst>
            </p:nvPr>
          </p:nvSpPr>
          <p:spPr bwMode="auto">
            <a:xfrm>
              <a:off x="13107" y="7874"/>
              <a:ext cx="506" cy="868"/>
            </a:xfrm>
            <a:custGeom>
              <a:avLst/>
              <a:gdLst/>
              <a:ahLst/>
              <a:cxnLst>
                <a:cxn ang="0">
                  <a:pos x="648" y="498"/>
                </a:cxn>
                <a:cxn ang="0">
                  <a:pos x="648" y="1278"/>
                </a:cxn>
                <a:cxn ang="0">
                  <a:pos x="3" y="784"/>
                </a:cxn>
                <a:cxn ang="0">
                  <a:pos x="0" y="0"/>
                </a:cxn>
                <a:cxn ang="0">
                  <a:pos x="648" y="498"/>
                </a:cxn>
                <a:cxn ang="0">
                  <a:pos x="648" y="498"/>
                </a:cxn>
              </a:cxnLst>
              <a:rect l="0" t="0" r="r" b="b"/>
              <a:pathLst>
                <a:path w="648" h="1278">
                  <a:moveTo>
                    <a:pt x="648" y="498"/>
                  </a:moveTo>
                  <a:lnTo>
                    <a:pt x="648" y="1278"/>
                  </a:lnTo>
                  <a:lnTo>
                    <a:pt x="3" y="784"/>
                  </a:lnTo>
                  <a:lnTo>
                    <a:pt x="0" y="0"/>
                  </a:lnTo>
                  <a:lnTo>
                    <a:pt x="648" y="498"/>
                  </a:lnTo>
                  <a:lnTo>
                    <a:pt x="648" y="498"/>
                  </a:lnTo>
                  <a:close/>
                </a:path>
              </a:pathLst>
            </a:custGeom>
            <a:gradFill>
              <a:gsLst>
                <a:gs pos="0">
                  <a:schemeClr val="accent2">
                    <a:lumMod val="60000"/>
                    <a:lumOff val="40000"/>
                    <a:alpha val="100000"/>
                  </a:schemeClr>
                </a:gs>
                <a:gs pos="70000">
                  <a:schemeClr val="accent2">
                    <a:lumMod val="80000"/>
                    <a:lumOff val="20000"/>
                    <a:alpha val="100000"/>
                  </a:schemeClr>
                </a:gs>
              </a:gsLst>
              <a:lin ang="135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47" name="左"/>
            <p:cNvSpPr/>
            <p:nvPr>
              <p:custDataLst>
                <p:tags r:id="rId44"/>
              </p:custDataLst>
            </p:nvPr>
          </p:nvSpPr>
          <p:spPr bwMode="auto">
            <a:xfrm>
              <a:off x="12605" y="7875"/>
              <a:ext cx="502" cy="868"/>
            </a:xfrm>
            <a:custGeom>
              <a:avLst/>
              <a:gdLst/>
              <a:ahLst/>
              <a:cxnLst>
                <a:cxn ang="0">
                  <a:pos x="0" y="496"/>
                </a:cxn>
                <a:cxn ang="0">
                  <a:pos x="0" y="1278"/>
                </a:cxn>
                <a:cxn ang="0">
                  <a:pos x="642" y="784"/>
                </a:cxn>
                <a:cxn ang="0">
                  <a:pos x="644" y="0"/>
                </a:cxn>
                <a:cxn ang="0">
                  <a:pos x="0" y="496"/>
                </a:cxn>
                <a:cxn ang="0">
                  <a:pos x="0" y="496"/>
                </a:cxn>
              </a:cxnLst>
              <a:rect l="0" t="0" r="r" b="b"/>
              <a:pathLst>
                <a:path w="644" h="1278">
                  <a:moveTo>
                    <a:pt x="0" y="496"/>
                  </a:moveTo>
                  <a:lnTo>
                    <a:pt x="0" y="1278"/>
                  </a:lnTo>
                  <a:lnTo>
                    <a:pt x="642" y="784"/>
                  </a:lnTo>
                  <a:lnTo>
                    <a:pt x="644" y="0"/>
                  </a:lnTo>
                  <a:lnTo>
                    <a:pt x="0" y="496"/>
                  </a:lnTo>
                  <a:lnTo>
                    <a:pt x="0" y="496"/>
                  </a:lnTo>
                  <a:close/>
                </a:path>
              </a:pathLst>
            </a:custGeom>
            <a:gradFill>
              <a:gsLst>
                <a:gs pos="0">
                  <a:schemeClr val="accent2">
                    <a:lumMod val="60000"/>
                    <a:lumOff val="40000"/>
                    <a:alpha val="100000"/>
                  </a:schemeClr>
                </a:gs>
                <a:gs pos="70000">
                  <a:schemeClr val="accent2">
                    <a:lumMod val="80000"/>
                    <a:lumOff val="20000"/>
                    <a:alpha val="100000"/>
                  </a:schemeClr>
                </a:gs>
              </a:gsLst>
              <a:lin ang="189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10" name="矩形 9"/>
            <p:cNvSpPr/>
            <p:nvPr>
              <p:custDataLst>
                <p:tags r:id="rId45"/>
              </p:custDataLst>
            </p:nvPr>
          </p:nvSpPr>
          <p:spPr>
            <a:xfrm>
              <a:off x="12256" y="9725"/>
              <a:ext cx="1698" cy="547"/>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2"/>
                  </a:solidFill>
                  <a:latin typeface="+mn-ea"/>
                  <a:cs typeface="+mn-ea"/>
                </a:rPr>
                <a:t>工程技术研究中心</a:t>
              </a:r>
              <a:endParaRPr lang="zh-CN" altLang="en-US" sz="2000" b="1">
                <a:solidFill>
                  <a:schemeClr val="accent2"/>
                </a:solidFill>
                <a:latin typeface="+mn-ea"/>
                <a:cs typeface="+mn-ea"/>
              </a:endParaRPr>
            </a:p>
          </p:txBody>
        </p:sp>
        <p:sp>
          <p:nvSpPr>
            <p:cNvPr id="14" name="矩形 13"/>
            <p:cNvSpPr/>
            <p:nvPr>
              <p:custDataLst>
                <p:tags r:id="rId46"/>
              </p:custDataLst>
            </p:nvPr>
          </p:nvSpPr>
          <p:spPr>
            <a:xfrm>
              <a:off x="10425" y="10385"/>
              <a:ext cx="3971" cy="794"/>
            </a:xfrm>
            <a:prstGeom prst="rect">
              <a:avLst/>
            </a:prstGeom>
            <a:noFill/>
          </p:spPr>
          <p:txBody>
            <a:bodyPr wrap="square" lIns="0" tIns="0" rIns="0" bIns="0" rtlCol="0" anchor="t" anchorCtr="0">
              <a:noAutofit/>
            </a:bodyPr>
            <a:p>
              <a:pPr algn="ctr">
                <a:lnSpc>
                  <a:spcPct val="130000"/>
                </a:lnSpc>
                <a:spcBef>
                  <a:spcPct val="0"/>
                </a:spcBef>
                <a:spcAft>
                  <a:spcPct val="0"/>
                </a:spcAft>
              </a:pPr>
              <a:r>
                <a:rPr lang="zh-CN" altLang="en-US" sz="1400" b="1">
                  <a:solidFill>
                    <a:schemeClr val="tx1">
                      <a:lumMod val="65000"/>
                      <a:lumOff val="35000"/>
                    </a:schemeClr>
                  </a:solidFill>
                  <a:latin typeface="+mn-ea"/>
                  <a:cs typeface="+mn-ea"/>
                </a:rPr>
                <a:t>合同、检测报告、检测数据</a:t>
              </a:r>
              <a:endParaRPr lang="zh-CN" altLang="en-US" sz="1400" b="1">
                <a:solidFill>
                  <a:schemeClr val="tx1">
                    <a:lumMod val="65000"/>
                    <a:lumOff val="35000"/>
                  </a:schemeClr>
                </a:solidFill>
                <a:latin typeface="+mn-ea"/>
                <a:cs typeface="+mn-ea"/>
              </a:endParaRPr>
            </a:p>
          </p:txBody>
        </p:sp>
        <p:sp>
          <p:nvSpPr>
            <p:cNvPr id="52" name="前左"/>
            <p:cNvSpPr/>
            <p:nvPr>
              <p:custDataLst>
                <p:tags r:id="rId47"/>
              </p:custDataLst>
            </p:nvPr>
          </p:nvSpPr>
          <p:spPr bwMode="auto">
            <a:xfrm>
              <a:off x="12597" y="8202"/>
              <a:ext cx="506" cy="872"/>
            </a:xfrm>
            <a:custGeom>
              <a:avLst/>
              <a:gdLst/>
              <a:ahLst/>
              <a:cxnLst>
                <a:cxn ang="0">
                  <a:pos x="645" y="1278"/>
                </a:cxn>
                <a:cxn ang="0">
                  <a:pos x="645" y="499"/>
                </a:cxn>
                <a:cxn ang="0">
                  <a:pos x="0" y="0"/>
                </a:cxn>
                <a:cxn ang="0">
                  <a:pos x="3" y="780"/>
                </a:cxn>
                <a:cxn ang="0">
                  <a:pos x="645" y="1278"/>
                </a:cxn>
                <a:cxn ang="0">
                  <a:pos x="645" y="1278"/>
                </a:cxn>
              </a:cxnLst>
              <a:rect l="0" t="0" r="r" b="b"/>
              <a:pathLst>
                <a:path w="645" h="1278">
                  <a:moveTo>
                    <a:pt x="645" y="1278"/>
                  </a:moveTo>
                  <a:lnTo>
                    <a:pt x="645" y="499"/>
                  </a:lnTo>
                  <a:lnTo>
                    <a:pt x="0" y="0"/>
                  </a:lnTo>
                  <a:lnTo>
                    <a:pt x="3" y="780"/>
                  </a:lnTo>
                  <a:lnTo>
                    <a:pt x="645" y="1278"/>
                  </a:lnTo>
                  <a:lnTo>
                    <a:pt x="645" y="1278"/>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pic>
          <p:nvPicPr>
            <p:cNvPr id="53" name="图片 12" descr="343439383331313b343532303032383bbfcdbba7b9dcc0ed"/>
            <p:cNvPicPr>
              <a:picLocks noChangeAspect="1"/>
            </p:cNvPicPr>
            <p:nvPr>
              <p:custDataLst>
                <p:tags r:id="rId48"/>
              </p:custDataLst>
            </p:nvPr>
          </p:nvPicPr>
          <p:blipFill>
            <a:blip r:embed="rId49">
              <a:extLst>
                <a:ext uri="{96DAC541-7B7A-43D3-8B79-37D633B846F1}">
                  <asvg:svgBlip xmlns:asvg="http://schemas.microsoft.com/office/drawing/2016/SVG/main" r:embed="rId50"/>
                </a:ext>
              </a:extLst>
            </a:blip>
            <a:stretch>
              <a:fillRect/>
            </a:stretch>
          </p:blipFill>
          <p:spPr>
            <a:xfrm>
              <a:off x="12883" y="8241"/>
              <a:ext cx="452" cy="452"/>
            </a:xfrm>
            <a:prstGeom prst="rect">
              <a:avLst/>
            </a:prstGeom>
          </p:spPr>
        </p:pic>
        <p:sp>
          <p:nvSpPr>
            <p:cNvPr id="60" name="前右"/>
            <p:cNvSpPr/>
            <p:nvPr>
              <p:custDataLst>
                <p:tags r:id="rId51"/>
              </p:custDataLst>
            </p:nvPr>
          </p:nvSpPr>
          <p:spPr bwMode="auto">
            <a:xfrm>
              <a:off x="13103" y="8202"/>
              <a:ext cx="509" cy="872"/>
            </a:xfrm>
            <a:custGeom>
              <a:avLst/>
              <a:gdLst/>
              <a:ahLst/>
              <a:cxnLst>
                <a:cxn ang="0">
                  <a:pos x="648" y="0"/>
                </a:cxn>
                <a:cxn ang="0">
                  <a:pos x="648" y="780"/>
                </a:cxn>
                <a:cxn ang="0">
                  <a:pos x="0" y="1278"/>
                </a:cxn>
                <a:cxn ang="0">
                  <a:pos x="0" y="499"/>
                </a:cxn>
                <a:cxn ang="0">
                  <a:pos x="648" y="0"/>
                </a:cxn>
                <a:cxn ang="0">
                  <a:pos x="648" y="0"/>
                </a:cxn>
              </a:cxnLst>
              <a:rect l="0" t="0" r="r" b="b"/>
              <a:pathLst>
                <a:path w="648" h="1278">
                  <a:moveTo>
                    <a:pt x="648" y="0"/>
                  </a:moveTo>
                  <a:lnTo>
                    <a:pt x="648" y="780"/>
                  </a:lnTo>
                  <a:lnTo>
                    <a:pt x="0" y="1278"/>
                  </a:lnTo>
                  <a:lnTo>
                    <a:pt x="0" y="499"/>
                  </a:lnTo>
                  <a:lnTo>
                    <a:pt x="648" y="0"/>
                  </a:lnTo>
                  <a:lnTo>
                    <a:pt x="648" y="0"/>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3" name="上"/>
            <p:cNvSpPr/>
            <p:nvPr>
              <p:custDataLst>
                <p:tags r:id="rId52"/>
              </p:custDataLst>
            </p:nvPr>
          </p:nvSpPr>
          <p:spPr bwMode="auto">
            <a:xfrm>
              <a:off x="13049" y="7862"/>
              <a:ext cx="1015" cy="68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p>
              <a:endParaRPr lang="zh-CN" altLang="en-US">
                <a:solidFill>
                  <a:schemeClr val="tx1"/>
                </a:solidFill>
              </a:endParaRPr>
            </a:p>
          </p:txBody>
        </p:sp>
        <p:sp>
          <p:nvSpPr>
            <p:cNvPr id="66" name="大线"/>
            <p:cNvSpPr/>
            <p:nvPr>
              <p:custDataLst>
                <p:tags r:id="rId53"/>
              </p:custDataLst>
            </p:nvPr>
          </p:nvSpPr>
          <p:spPr bwMode="auto">
            <a:xfrm>
              <a:off x="17996" y="8753"/>
              <a:ext cx="728" cy="488"/>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2">
                  <a:lumMod val="75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7" name="小线"/>
            <p:cNvSpPr/>
            <p:nvPr>
              <p:custDataLst>
                <p:tags r:id="rId54"/>
              </p:custDataLst>
            </p:nvPr>
          </p:nvSpPr>
          <p:spPr bwMode="auto">
            <a:xfrm>
              <a:off x="17673" y="8530"/>
              <a:ext cx="1373" cy="92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2">
                  <a:lumMod val="40000"/>
                  <a:lumOff val="6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8" name="下"/>
            <p:cNvSpPr/>
            <p:nvPr>
              <p:custDataLst>
                <p:tags r:id="rId55"/>
              </p:custDataLst>
            </p:nvPr>
          </p:nvSpPr>
          <p:spPr bwMode="auto">
            <a:xfrm>
              <a:off x="17854" y="8422"/>
              <a:ext cx="1010" cy="676"/>
            </a:xfrm>
            <a:custGeom>
              <a:avLst/>
              <a:gdLst/>
              <a:ahLst/>
              <a:cxnLst>
                <a:cxn ang="0">
                  <a:pos x="645" y="997"/>
                </a:cxn>
                <a:cxn ang="0">
                  <a:pos x="1293" y="498"/>
                </a:cxn>
                <a:cxn ang="0">
                  <a:pos x="645" y="0"/>
                </a:cxn>
                <a:cxn ang="0">
                  <a:pos x="0" y="498"/>
                </a:cxn>
                <a:cxn ang="0">
                  <a:pos x="645" y="997"/>
                </a:cxn>
                <a:cxn ang="0">
                  <a:pos x="645" y="997"/>
                </a:cxn>
              </a:cxnLst>
              <a:rect l="0" t="0" r="r" b="b"/>
              <a:pathLst>
                <a:path w="3235" h="2166">
                  <a:moveTo>
                    <a:pt x="1613" y="0"/>
                  </a:moveTo>
                  <a:lnTo>
                    <a:pt x="3141" y="1021"/>
                  </a:lnTo>
                  <a:lnTo>
                    <a:pt x="3235" y="1021"/>
                  </a:lnTo>
                  <a:lnTo>
                    <a:pt x="3235" y="1080"/>
                  </a:lnTo>
                  <a:lnTo>
                    <a:pt x="3229" y="1080"/>
                  </a:lnTo>
                  <a:lnTo>
                    <a:pt x="3233" y="1082"/>
                  </a:lnTo>
                  <a:lnTo>
                    <a:pt x="1613" y="2166"/>
                  </a:lnTo>
                  <a:lnTo>
                    <a:pt x="0" y="1082"/>
                  </a:lnTo>
                  <a:lnTo>
                    <a:pt x="6" y="1078"/>
                  </a:lnTo>
                  <a:lnTo>
                    <a:pt x="6" y="1021"/>
                  </a:lnTo>
                  <a:lnTo>
                    <a:pt x="92" y="1021"/>
                  </a:lnTo>
                  <a:lnTo>
                    <a:pt x="1613" y="0"/>
                  </a:lnTo>
                  <a:close/>
                </a:path>
              </a:pathLst>
            </a:custGeom>
            <a:solidFill>
              <a:schemeClr val="accent2">
                <a:lumMod val="75000"/>
              </a:schemeClr>
            </a:solidFill>
            <a:ln w="9525">
              <a:noFill/>
              <a:round/>
            </a:ln>
            <a:effectLst>
              <a:outerShdw blurRad="317500" dist="127000" dir="5400000" algn="t" rotWithShape="0">
                <a:schemeClr val="accent2">
                  <a:alpha val="38000"/>
                </a:schemeClr>
              </a:outerShdw>
            </a:effectLst>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69" name="下"/>
            <p:cNvSpPr/>
            <p:nvPr>
              <p:custDataLst>
                <p:tags r:id="rId56"/>
              </p:custDataLst>
            </p:nvPr>
          </p:nvSpPr>
          <p:spPr bwMode="auto">
            <a:xfrm>
              <a:off x="17854" y="8403"/>
              <a:ext cx="1009" cy="676"/>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gradFill>
              <a:gsLst>
                <a:gs pos="0">
                  <a:schemeClr val="accent2">
                    <a:lumMod val="90000"/>
                    <a:lumOff val="10000"/>
                    <a:alpha val="100000"/>
                  </a:schemeClr>
                </a:gs>
                <a:gs pos="70000">
                  <a:schemeClr val="accent2">
                    <a:alpha val="100000"/>
                  </a:schemeClr>
                </a:gs>
              </a:gsLst>
              <a:lin ang="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70" name="右"/>
            <p:cNvSpPr/>
            <p:nvPr>
              <p:custDataLst>
                <p:tags r:id="rId57"/>
              </p:custDataLst>
            </p:nvPr>
          </p:nvSpPr>
          <p:spPr bwMode="auto">
            <a:xfrm>
              <a:off x="18359" y="7874"/>
              <a:ext cx="506" cy="868"/>
            </a:xfrm>
            <a:custGeom>
              <a:avLst/>
              <a:gdLst/>
              <a:ahLst/>
              <a:cxnLst>
                <a:cxn ang="0">
                  <a:pos x="648" y="498"/>
                </a:cxn>
                <a:cxn ang="0">
                  <a:pos x="648" y="1278"/>
                </a:cxn>
                <a:cxn ang="0">
                  <a:pos x="3" y="784"/>
                </a:cxn>
                <a:cxn ang="0">
                  <a:pos x="0" y="0"/>
                </a:cxn>
                <a:cxn ang="0">
                  <a:pos x="648" y="498"/>
                </a:cxn>
                <a:cxn ang="0">
                  <a:pos x="648" y="498"/>
                </a:cxn>
              </a:cxnLst>
              <a:rect l="0" t="0" r="r" b="b"/>
              <a:pathLst>
                <a:path w="648" h="1278">
                  <a:moveTo>
                    <a:pt x="648" y="498"/>
                  </a:moveTo>
                  <a:lnTo>
                    <a:pt x="648" y="1278"/>
                  </a:lnTo>
                  <a:lnTo>
                    <a:pt x="3" y="784"/>
                  </a:lnTo>
                  <a:lnTo>
                    <a:pt x="0" y="0"/>
                  </a:lnTo>
                  <a:lnTo>
                    <a:pt x="648" y="498"/>
                  </a:lnTo>
                  <a:lnTo>
                    <a:pt x="648" y="498"/>
                  </a:lnTo>
                  <a:close/>
                </a:path>
              </a:pathLst>
            </a:custGeom>
            <a:gradFill>
              <a:gsLst>
                <a:gs pos="0">
                  <a:schemeClr val="accent2">
                    <a:lumMod val="60000"/>
                    <a:lumOff val="40000"/>
                    <a:alpha val="100000"/>
                  </a:schemeClr>
                </a:gs>
                <a:gs pos="70000">
                  <a:schemeClr val="accent2">
                    <a:lumMod val="80000"/>
                    <a:lumOff val="20000"/>
                    <a:alpha val="100000"/>
                  </a:schemeClr>
                </a:gs>
              </a:gsLst>
              <a:lin ang="135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71" name="左"/>
            <p:cNvSpPr/>
            <p:nvPr>
              <p:custDataLst>
                <p:tags r:id="rId58"/>
              </p:custDataLst>
            </p:nvPr>
          </p:nvSpPr>
          <p:spPr bwMode="auto">
            <a:xfrm>
              <a:off x="17857" y="7875"/>
              <a:ext cx="502" cy="868"/>
            </a:xfrm>
            <a:custGeom>
              <a:avLst/>
              <a:gdLst/>
              <a:ahLst/>
              <a:cxnLst>
                <a:cxn ang="0">
                  <a:pos x="0" y="496"/>
                </a:cxn>
                <a:cxn ang="0">
                  <a:pos x="0" y="1278"/>
                </a:cxn>
                <a:cxn ang="0">
                  <a:pos x="642" y="784"/>
                </a:cxn>
                <a:cxn ang="0">
                  <a:pos x="644" y="0"/>
                </a:cxn>
                <a:cxn ang="0">
                  <a:pos x="0" y="496"/>
                </a:cxn>
                <a:cxn ang="0">
                  <a:pos x="0" y="496"/>
                </a:cxn>
              </a:cxnLst>
              <a:rect l="0" t="0" r="r" b="b"/>
              <a:pathLst>
                <a:path w="644" h="1278">
                  <a:moveTo>
                    <a:pt x="0" y="496"/>
                  </a:moveTo>
                  <a:lnTo>
                    <a:pt x="0" y="1278"/>
                  </a:lnTo>
                  <a:lnTo>
                    <a:pt x="642" y="784"/>
                  </a:lnTo>
                  <a:lnTo>
                    <a:pt x="644" y="0"/>
                  </a:lnTo>
                  <a:lnTo>
                    <a:pt x="0" y="496"/>
                  </a:lnTo>
                  <a:lnTo>
                    <a:pt x="0" y="496"/>
                  </a:lnTo>
                  <a:close/>
                </a:path>
              </a:pathLst>
            </a:custGeom>
            <a:gradFill>
              <a:gsLst>
                <a:gs pos="0">
                  <a:schemeClr val="accent2">
                    <a:lumMod val="60000"/>
                    <a:lumOff val="40000"/>
                    <a:alpha val="100000"/>
                  </a:schemeClr>
                </a:gs>
                <a:gs pos="70000">
                  <a:schemeClr val="accent2">
                    <a:lumMod val="80000"/>
                    <a:lumOff val="20000"/>
                    <a:alpha val="100000"/>
                  </a:schemeClr>
                </a:gs>
              </a:gsLst>
              <a:lin ang="189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23" name="矩形 22"/>
            <p:cNvSpPr/>
            <p:nvPr>
              <p:custDataLst>
                <p:tags r:id="rId59"/>
              </p:custDataLst>
            </p:nvPr>
          </p:nvSpPr>
          <p:spPr>
            <a:xfrm>
              <a:off x="17624" y="9725"/>
              <a:ext cx="1698" cy="547"/>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2"/>
                  </a:solidFill>
                  <a:latin typeface="+mn-ea"/>
                  <a:cs typeface="+mn-ea"/>
                </a:rPr>
                <a:t>分析测试中心</a:t>
              </a:r>
              <a:endParaRPr lang="zh-CN" altLang="en-US" sz="2000" b="1">
                <a:solidFill>
                  <a:schemeClr val="accent2"/>
                </a:solidFill>
                <a:latin typeface="+mn-ea"/>
                <a:cs typeface="+mn-ea"/>
              </a:endParaRPr>
            </a:p>
          </p:txBody>
        </p:sp>
        <p:sp>
          <p:nvSpPr>
            <p:cNvPr id="27" name="矩形 26"/>
            <p:cNvSpPr/>
            <p:nvPr>
              <p:custDataLst>
                <p:tags r:id="rId60"/>
              </p:custDataLst>
            </p:nvPr>
          </p:nvSpPr>
          <p:spPr>
            <a:xfrm>
              <a:off x="16529" y="10308"/>
              <a:ext cx="1698" cy="794"/>
            </a:xfrm>
            <a:prstGeom prst="rect">
              <a:avLst/>
            </a:prstGeom>
            <a:noFill/>
          </p:spPr>
          <p:txBody>
            <a:bodyPr wrap="square" lIns="0" tIns="0" rIns="0" bIns="0" rtlCol="0" anchor="t" anchorCtr="0">
              <a:noAutofit/>
            </a:bodyPr>
            <a:p>
              <a:pPr algn="ctr">
                <a:lnSpc>
                  <a:spcPct val="130000"/>
                </a:lnSpc>
                <a:spcBef>
                  <a:spcPct val="0"/>
                </a:spcBef>
                <a:spcAft>
                  <a:spcPct val="0"/>
                </a:spcAft>
              </a:pPr>
              <a:r>
                <a:rPr lang="zh-CN" altLang="en-US" sz="1400" b="1">
                  <a:solidFill>
                    <a:schemeClr val="tx1">
                      <a:lumMod val="65000"/>
                      <a:lumOff val="35000"/>
                    </a:schemeClr>
                  </a:solidFill>
                  <a:latin typeface="+mn-ea"/>
                  <a:cs typeface="+mn-ea"/>
                </a:rPr>
                <a:t>全套资料</a:t>
              </a:r>
              <a:endParaRPr lang="zh-CN" altLang="en-US" sz="1400" b="1">
                <a:solidFill>
                  <a:schemeClr val="tx1">
                    <a:lumMod val="65000"/>
                    <a:lumOff val="35000"/>
                  </a:schemeClr>
                </a:solidFill>
                <a:latin typeface="+mn-ea"/>
                <a:cs typeface="+mn-ea"/>
              </a:endParaRPr>
            </a:p>
          </p:txBody>
        </p:sp>
        <p:sp>
          <p:nvSpPr>
            <p:cNvPr id="81" name="前左"/>
            <p:cNvSpPr/>
            <p:nvPr>
              <p:custDataLst>
                <p:tags r:id="rId61"/>
              </p:custDataLst>
            </p:nvPr>
          </p:nvSpPr>
          <p:spPr bwMode="auto">
            <a:xfrm>
              <a:off x="17857" y="8202"/>
              <a:ext cx="506" cy="872"/>
            </a:xfrm>
            <a:custGeom>
              <a:avLst/>
              <a:gdLst/>
              <a:ahLst/>
              <a:cxnLst>
                <a:cxn ang="0">
                  <a:pos x="645" y="1278"/>
                </a:cxn>
                <a:cxn ang="0">
                  <a:pos x="645" y="499"/>
                </a:cxn>
                <a:cxn ang="0">
                  <a:pos x="0" y="0"/>
                </a:cxn>
                <a:cxn ang="0">
                  <a:pos x="3" y="780"/>
                </a:cxn>
                <a:cxn ang="0">
                  <a:pos x="645" y="1278"/>
                </a:cxn>
                <a:cxn ang="0">
                  <a:pos x="645" y="1278"/>
                </a:cxn>
              </a:cxnLst>
              <a:rect l="0" t="0" r="r" b="b"/>
              <a:pathLst>
                <a:path w="645" h="1278">
                  <a:moveTo>
                    <a:pt x="645" y="1278"/>
                  </a:moveTo>
                  <a:lnTo>
                    <a:pt x="645" y="499"/>
                  </a:lnTo>
                  <a:lnTo>
                    <a:pt x="0" y="0"/>
                  </a:lnTo>
                  <a:lnTo>
                    <a:pt x="3" y="780"/>
                  </a:lnTo>
                  <a:lnTo>
                    <a:pt x="645" y="1278"/>
                  </a:lnTo>
                  <a:lnTo>
                    <a:pt x="645" y="1278"/>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82" name="前右"/>
            <p:cNvSpPr/>
            <p:nvPr>
              <p:custDataLst>
                <p:tags r:id="rId62"/>
              </p:custDataLst>
            </p:nvPr>
          </p:nvSpPr>
          <p:spPr bwMode="auto">
            <a:xfrm>
              <a:off x="18363" y="8202"/>
              <a:ext cx="509" cy="872"/>
            </a:xfrm>
            <a:custGeom>
              <a:avLst/>
              <a:gdLst/>
              <a:ahLst/>
              <a:cxnLst>
                <a:cxn ang="0">
                  <a:pos x="648" y="0"/>
                </a:cxn>
                <a:cxn ang="0">
                  <a:pos x="648" y="780"/>
                </a:cxn>
                <a:cxn ang="0">
                  <a:pos x="0" y="1278"/>
                </a:cxn>
                <a:cxn ang="0">
                  <a:pos x="0" y="499"/>
                </a:cxn>
                <a:cxn ang="0">
                  <a:pos x="648" y="0"/>
                </a:cxn>
                <a:cxn ang="0">
                  <a:pos x="648" y="0"/>
                </a:cxn>
              </a:cxnLst>
              <a:rect l="0" t="0" r="r" b="b"/>
              <a:pathLst>
                <a:path w="648" h="1278">
                  <a:moveTo>
                    <a:pt x="648" y="0"/>
                  </a:moveTo>
                  <a:lnTo>
                    <a:pt x="648" y="780"/>
                  </a:lnTo>
                  <a:lnTo>
                    <a:pt x="0" y="1278"/>
                  </a:lnTo>
                  <a:lnTo>
                    <a:pt x="0" y="499"/>
                  </a:lnTo>
                  <a:lnTo>
                    <a:pt x="648" y="0"/>
                  </a:lnTo>
                  <a:lnTo>
                    <a:pt x="648" y="0"/>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83" name="上"/>
            <p:cNvSpPr/>
            <p:nvPr>
              <p:custDataLst>
                <p:tags r:id="rId63"/>
              </p:custDataLst>
            </p:nvPr>
          </p:nvSpPr>
          <p:spPr bwMode="auto">
            <a:xfrm>
              <a:off x="17857" y="7862"/>
              <a:ext cx="1015" cy="68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1270">
              <a:solidFill>
                <a:schemeClr val="accent2">
                  <a:lumMod val="20000"/>
                  <a:lumOff val="80000"/>
                  <a:alpha val="40000"/>
                </a:schemeClr>
              </a:solidFill>
              <a:round/>
            </a:ln>
          </p:spPr>
          <p:txBody>
            <a:bodyPr vert="horz" wrap="square" lIns="91440" tIns="45720" rIns="91440" bIns="45720" numCol="1" anchor="t" anchorCtr="0" compatLnSpc="1"/>
            <a:p>
              <a:endParaRPr lang="zh-CN" altLang="en-US">
                <a:solidFill>
                  <a:schemeClr val="tx1"/>
                </a:solidFill>
              </a:endParaRPr>
            </a:p>
          </p:txBody>
        </p:sp>
        <p:pic>
          <p:nvPicPr>
            <p:cNvPr id="62" name="图片 11" descr="343435383038363b343532323339353bb6d4bbb0b9b5cda8"/>
            <p:cNvPicPr>
              <a:picLocks noChangeAspect="1"/>
            </p:cNvPicPr>
            <p:nvPr>
              <p:custDataLst>
                <p:tags r:id="rId64"/>
              </p:custDataLst>
            </p:nvPr>
          </p:nvPicPr>
          <p:blipFill>
            <a:blip r:embed="rId65">
              <a:extLst>
                <a:ext uri="{96DAC541-7B7A-43D3-8B79-37D633B846F1}">
                  <asvg:svgBlip xmlns:asvg="http://schemas.microsoft.com/office/drawing/2016/SVG/main" r:embed="rId66"/>
                </a:ext>
              </a:extLst>
            </a:blip>
            <a:stretch>
              <a:fillRect/>
            </a:stretch>
          </p:blipFill>
          <p:spPr>
            <a:xfrm>
              <a:off x="18176" y="8270"/>
              <a:ext cx="452" cy="452"/>
            </a:xfrm>
            <a:prstGeom prst="rect">
              <a:avLst/>
            </a:prstGeom>
          </p:spPr>
        </p:pic>
        <p:sp>
          <p:nvSpPr>
            <p:cNvPr id="54" name="大线"/>
            <p:cNvSpPr/>
            <p:nvPr>
              <p:custDataLst>
                <p:tags r:id="rId67"/>
              </p:custDataLst>
            </p:nvPr>
          </p:nvSpPr>
          <p:spPr bwMode="auto">
            <a:xfrm>
              <a:off x="15209" y="8756"/>
              <a:ext cx="728" cy="488"/>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1">
                  <a:lumMod val="75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55" name="小线"/>
            <p:cNvSpPr/>
            <p:nvPr>
              <p:custDataLst>
                <p:tags r:id="rId68"/>
              </p:custDataLst>
            </p:nvPr>
          </p:nvSpPr>
          <p:spPr bwMode="auto">
            <a:xfrm>
              <a:off x="14886" y="8533"/>
              <a:ext cx="1373" cy="92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9525">
              <a:solidFill>
                <a:schemeClr val="accent1">
                  <a:lumMod val="40000"/>
                  <a:lumOff val="6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56" name="下"/>
            <p:cNvSpPr/>
            <p:nvPr>
              <p:custDataLst>
                <p:tags r:id="rId69"/>
              </p:custDataLst>
            </p:nvPr>
          </p:nvSpPr>
          <p:spPr bwMode="auto">
            <a:xfrm>
              <a:off x="15071" y="8425"/>
              <a:ext cx="1010" cy="676"/>
            </a:xfrm>
            <a:custGeom>
              <a:avLst/>
              <a:gdLst/>
              <a:ahLst/>
              <a:cxnLst>
                <a:cxn ang="0">
                  <a:pos x="645" y="997"/>
                </a:cxn>
                <a:cxn ang="0">
                  <a:pos x="1293" y="498"/>
                </a:cxn>
                <a:cxn ang="0">
                  <a:pos x="645" y="0"/>
                </a:cxn>
                <a:cxn ang="0">
                  <a:pos x="0" y="498"/>
                </a:cxn>
                <a:cxn ang="0">
                  <a:pos x="645" y="997"/>
                </a:cxn>
                <a:cxn ang="0">
                  <a:pos x="645" y="997"/>
                </a:cxn>
              </a:cxnLst>
              <a:rect l="0" t="0" r="r" b="b"/>
              <a:pathLst>
                <a:path w="3235" h="2166">
                  <a:moveTo>
                    <a:pt x="1613" y="0"/>
                  </a:moveTo>
                  <a:lnTo>
                    <a:pt x="3141" y="1021"/>
                  </a:lnTo>
                  <a:lnTo>
                    <a:pt x="3235" y="1021"/>
                  </a:lnTo>
                  <a:lnTo>
                    <a:pt x="3235" y="1080"/>
                  </a:lnTo>
                  <a:lnTo>
                    <a:pt x="3229" y="1080"/>
                  </a:lnTo>
                  <a:lnTo>
                    <a:pt x="3233" y="1082"/>
                  </a:lnTo>
                  <a:lnTo>
                    <a:pt x="1613" y="2166"/>
                  </a:lnTo>
                  <a:lnTo>
                    <a:pt x="0" y="1082"/>
                  </a:lnTo>
                  <a:lnTo>
                    <a:pt x="6" y="1078"/>
                  </a:lnTo>
                  <a:lnTo>
                    <a:pt x="6" y="1021"/>
                  </a:lnTo>
                  <a:lnTo>
                    <a:pt x="92" y="1021"/>
                  </a:lnTo>
                  <a:lnTo>
                    <a:pt x="1613" y="0"/>
                  </a:lnTo>
                  <a:close/>
                </a:path>
              </a:pathLst>
            </a:custGeom>
            <a:solidFill>
              <a:schemeClr val="accent1">
                <a:lumMod val="75000"/>
              </a:schemeClr>
            </a:solidFill>
            <a:ln w="9525">
              <a:noFill/>
              <a:round/>
            </a:ln>
            <a:effectLst>
              <a:outerShdw blurRad="317500" dist="127000" dir="5400000" algn="t" rotWithShape="0">
                <a:schemeClr val="accent1">
                  <a:alpha val="38000"/>
                </a:schemeClr>
              </a:outerShdw>
            </a:effectLst>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57" name="下"/>
            <p:cNvSpPr/>
            <p:nvPr>
              <p:custDataLst>
                <p:tags r:id="rId70"/>
              </p:custDataLst>
            </p:nvPr>
          </p:nvSpPr>
          <p:spPr bwMode="auto">
            <a:xfrm>
              <a:off x="15071" y="8406"/>
              <a:ext cx="1009" cy="676"/>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gradFill>
              <a:gsLst>
                <a:gs pos="0">
                  <a:schemeClr val="accent1">
                    <a:lumMod val="90000"/>
                    <a:lumOff val="10000"/>
                    <a:alpha val="100000"/>
                  </a:schemeClr>
                </a:gs>
                <a:gs pos="70000">
                  <a:schemeClr val="accent1">
                    <a:alpha val="100000"/>
                  </a:schemeClr>
                </a:gs>
              </a:gsLst>
              <a:lin ang="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58" name="右"/>
            <p:cNvSpPr/>
            <p:nvPr>
              <p:custDataLst>
                <p:tags r:id="rId71"/>
              </p:custDataLst>
            </p:nvPr>
          </p:nvSpPr>
          <p:spPr bwMode="auto">
            <a:xfrm>
              <a:off x="15575" y="7876"/>
              <a:ext cx="506" cy="868"/>
            </a:xfrm>
            <a:custGeom>
              <a:avLst/>
              <a:gdLst/>
              <a:ahLst/>
              <a:cxnLst>
                <a:cxn ang="0">
                  <a:pos x="648" y="498"/>
                </a:cxn>
                <a:cxn ang="0">
                  <a:pos x="648" y="1278"/>
                </a:cxn>
                <a:cxn ang="0">
                  <a:pos x="3" y="784"/>
                </a:cxn>
                <a:cxn ang="0">
                  <a:pos x="0" y="0"/>
                </a:cxn>
                <a:cxn ang="0">
                  <a:pos x="648" y="498"/>
                </a:cxn>
                <a:cxn ang="0">
                  <a:pos x="648" y="498"/>
                </a:cxn>
              </a:cxnLst>
              <a:rect l="0" t="0" r="r" b="b"/>
              <a:pathLst>
                <a:path w="648" h="1278">
                  <a:moveTo>
                    <a:pt x="648" y="498"/>
                  </a:moveTo>
                  <a:lnTo>
                    <a:pt x="648" y="1278"/>
                  </a:lnTo>
                  <a:lnTo>
                    <a:pt x="3" y="784"/>
                  </a:lnTo>
                  <a:lnTo>
                    <a:pt x="0" y="0"/>
                  </a:lnTo>
                  <a:lnTo>
                    <a:pt x="648" y="498"/>
                  </a:lnTo>
                  <a:lnTo>
                    <a:pt x="648" y="498"/>
                  </a:lnTo>
                  <a:close/>
                </a:path>
              </a:pathLst>
            </a:custGeom>
            <a:gradFill>
              <a:gsLst>
                <a:gs pos="0">
                  <a:schemeClr val="accent1">
                    <a:lumMod val="60000"/>
                    <a:lumOff val="40000"/>
                    <a:alpha val="100000"/>
                  </a:schemeClr>
                </a:gs>
                <a:gs pos="70000">
                  <a:schemeClr val="accent1">
                    <a:lumMod val="80000"/>
                    <a:lumOff val="20000"/>
                    <a:alpha val="100000"/>
                  </a:schemeClr>
                </a:gs>
              </a:gsLst>
              <a:lin ang="135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59" name="左"/>
            <p:cNvSpPr/>
            <p:nvPr>
              <p:custDataLst>
                <p:tags r:id="rId72"/>
              </p:custDataLst>
            </p:nvPr>
          </p:nvSpPr>
          <p:spPr bwMode="auto">
            <a:xfrm>
              <a:off x="15073" y="7878"/>
              <a:ext cx="502" cy="868"/>
            </a:xfrm>
            <a:custGeom>
              <a:avLst/>
              <a:gdLst/>
              <a:ahLst/>
              <a:cxnLst>
                <a:cxn ang="0">
                  <a:pos x="0" y="496"/>
                </a:cxn>
                <a:cxn ang="0">
                  <a:pos x="0" y="1278"/>
                </a:cxn>
                <a:cxn ang="0">
                  <a:pos x="642" y="784"/>
                </a:cxn>
                <a:cxn ang="0">
                  <a:pos x="644" y="0"/>
                </a:cxn>
                <a:cxn ang="0">
                  <a:pos x="0" y="496"/>
                </a:cxn>
                <a:cxn ang="0">
                  <a:pos x="0" y="496"/>
                </a:cxn>
              </a:cxnLst>
              <a:rect l="0" t="0" r="r" b="b"/>
              <a:pathLst>
                <a:path w="644" h="1278">
                  <a:moveTo>
                    <a:pt x="0" y="496"/>
                  </a:moveTo>
                  <a:lnTo>
                    <a:pt x="0" y="1278"/>
                  </a:lnTo>
                  <a:lnTo>
                    <a:pt x="642" y="784"/>
                  </a:lnTo>
                  <a:lnTo>
                    <a:pt x="644" y="0"/>
                  </a:lnTo>
                  <a:lnTo>
                    <a:pt x="0" y="496"/>
                  </a:lnTo>
                  <a:lnTo>
                    <a:pt x="0" y="496"/>
                  </a:lnTo>
                  <a:close/>
                </a:path>
              </a:pathLst>
            </a:custGeom>
            <a:gradFill>
              <a:gsLst>
                <a:gs pos="0">
                  <a:schemeClr val="accent1">
                    <a:lumMod val="60000"/>
                    <a:lumOff val="40000"/>
                    <a:alpha val="100000"/>
                  </a:schemeClr>
                </a:gs>
                <a:gs pos="70000">
                  <a:schemeClr val="accent1">
                    <a:lumMod val="80000"/>
                    <a:lumOff val="20000"/>
                    <a:alpha val="100000"/>
                  </a:schemeClr>
                </a:gs>
              </a:gsLst>
              <a:lin ang="18900000" scaled="0"/>
            </a:gradFill>
            <a:ln w="9525">
              <a:no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28" name="矩形 27"/>
            <p:cNvSpPr/>
            <p:nvPr>
              <p:custDataLst>
                <p:tags r:id="rId73"/>
              </p:custDataLst>
            </p:nvPr>
          </p:nvSpPr>
          <p:spPr>
            <a:xfrm>
              <a:off x="14837" y="9838"/>
              <a:ext cx="1698" cy="547"/>
            </a:xfrm>
            <a:prstGeom prst="rect">
              <a:avLst/>
            </a:prstGeom>
            <a:noFill/>
          </p:spPr>
          <p:txBody>
            <a:bodyPr wrap="square" lIns="0" tIns="0" rIns="0" bIns="0" rtlCol="0" anchor="b">
              <a:noAutofit/>
            </a:bodyPr>
            <a:p>
              <a:pPr algn="ctr">
                <a:spcBef>
                  <a:spcPct val="0"/>
                </a:spcBef>
                <a:spcAft>
                  <a:spcPct val="0"/>
                </a:spcAft>
              </a:pPr>
              <a:r>
                <a:rPr lang="zh-CN" altLang="en-US" sz="2000" b="1">
                  <a:solidFill>
                    <a:schemeClr val="accent1"/>
                  </a:solidFill>
                  <a:latin typeface="+mn-ea"/>
                  <a:cs typeface="+mn-ea"/>
                </a:rPr>
                <a:t>特色创新平台</a:t>
              </a:r>
              <a:endParaRPr lang="zh-CN" altLang="en-US" sz="2000" b="1">
                <a:solidFill>
                  <a:schemeClr val="accent1"/>
                </a:solidFill>
                <a:latin typeface="+mn-ea"/>
                <a:cs typeface="+mn-ea"/>
              </a:endParaRPr>
            </a:p>
          </p:txBody>
        </p:sp>
        <p:sp>
          <p:nvSpPr>
            <p:cNvPr id="72" name="前左"/>
            <p:cNvSpPr/>
            <p:nvPr>
              <p:custDataLst>
                <p:tags r:id="rId74"/>
              </p:custDataLst>
            </p:nvPr>
          </p:nvSpPr>
          <p:spPr bwMode="auto">
            <a:xfrm>
              <a:off x="15065" y="8199"/>
              <a:ext cx="506" cy="872"/>
            </a:xfrm>
            <a:custGeom>
              <a:avLst/>
              <a:gdLst/>
              <a:ahLst/>
              <a:cxnLst>
                <a:cxn ang="0">
                  <a:pos x="645" y="1278"/>
                </a:cxn>
                <a:cxn ang="0">
                  <a:pos x="645" y="499"/>
                </a:cxn>
                <a:cxn ang="0">
                  <a:pos x="0" y="0"/>
                </a:cxn>
                <a:cxn ang="0">
                  <a:pos x="3" y="780"/>
                </a:cxn>
                <a:cxn ang="0">
                  <a:pos x="645" y="1278"/>
                </a:cxn>
                <a:cxn ang="0">
                  <a:pos x="645" y="1278"/>
                </a:cxn>
              </a:cxnLst>
              <a:rect l="0" t="0" r="r" b="b"/>
              <a:pathLst>
                <a:path w="645" h="1278">
                  <a:moveTo>
                    <a:pt x="645" y="1278"/>
                  </a:moveTo>
                  <a:lnTo>
                    <a:pt x="645" y="499"/>
                  </a:lnTo>
                  <a:lnTo>
                    <a:pt x="0" y="0"/>
                  </a:lnTo>
                  <a:lnTo>
                    <a:pt x="3" y="780"/>
                  </a:lnTo>
                  <a:lnTo>
                    <a:pt x="645" y="1278"/>
                  </a:lnTo>
                  <a:lnTo>
                    <a:pt x="645" y="1278"/>
                  </a:lnTo>
                  <a:close/>
                </a:path>
              </a:pathLst>
            </a:custGeom>
            <a:noFill/>
            <a:ln w="1270">
              <a:solidFill>
                <a:schemeClr val="accent1">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sp>
          <p:nvSpPr>
            <p:cNvPr id="75" name="前右"/>
            <p:cNvSpPr/>
            <p:nvPr>
              <p:custDataLst>
                <p:tags r:id="rId75"/>
              </p:custDataLst>
            </p:nvPr>
          </p:nvSpPr>
          <p:spPr bwMode="auto">
            <a:xfrm>
              <a:off x="15571" y="8199"/>
              <a:ext cx="509" cy="872"/>
            </a:xfrm>
            <a:custGeom>
              <a:avLst/>
              <a:gdLst/>
              <a:ahLst/>
              <a:cxnLst>
                <a:cxn ang="0">
                  <a:pos x="648" y="0"/>
                </a:cxn>
                <a:cxn ang="0">
                  <a:pos x="648" y="780"/>
                </a:cxn>
                <a:cxn ang="0">
                  <a:pos x="0" y="1278"/>
                </a:cxn>
                <a:cxn ang="0">
                  <a:pos x="0" y="499"/>
                </a:cxn>
                <a:cxn ang="0">
                  <a:pos x="648" y="0"/>
                </a:cxn>
                <a:cxn ang="0">
                  <a:pos x="648" y="0"/>
                </a:cxn>
              </a:cxnLst>
              <a:rect l="0" t="0" r="r" b="b"/>
              <a:pathLst>
                <a:path w="648" h="1278">
                  <a:moveTo>
                    <a:pt x="648" y="0"/>
                  </a:moveTo>
                  <a:lnTo>
                    <a:pt x="648" y="780"/>
                  </a:lnTo>
                  <a:lnTo>
                    <a:pt x="0" y="1278"/>
                  </a:lnTo>
                  <a:lnTo>
                    <a:pt x="0" y="499"/>
                  </a:lnTo>
                  <a:lnTo>
                    <a:pt x="648" y="0"/>
                  </a:lnTo>
                  <a:lnTo>
                    <a:pt x="648" y="0"/>
                  </a:lnTo>
                  <a:close/>
                </a:path>
              </a:pathLst>
            </a:custGeom>
            <a:noFill/>
            <a:ln w="1270">
              <a:solidFill>
                <a:schemeClr val="accent1">
                  <a:lumMod val="20000"/>
                  <a:lumOff val="80000"/>
                  <a:alpha val="40000"/>
                </a:schemeClr>
              </a:solidFill>
              <a:round/>
            </a:ln>
          </p:spPr>
          <p:txBody>
            <a:bodyPr vert="horz" wrap="square" lIns="91440" tIns="45720" rIns="91440" bIns="45720" numCol="1" anchor="t" anchorCtr="0" compatLnSpc="1">
              <a:noAutofit/>
            </a:bodyPr>
            <a:p>
              <a:pPr lvl="0" algn="l">
                <a:buClrTx/>
                <a:buSzTx/>
                <a:buFontTx/>
              </a:pPr>
              <a:endParaRPr lang="zh-CN" altLang="en-US">
                <a:solidFill>
                  <a:schemeClr val="tx1"/>
                </a:solidFill>
                <a:sym typeface="+mn-ea"/>
              </a:endParaRPr>
            </a:p>
          </p:txBody>
        </p:sp>
        <p:pic>
          <p:nvPicPr>
            <p:cNvPr id="61" name="图片 19" descr="343435383036303b343532343136343bcfeec4bfb7b6cea7"/>
            <p:cNvPicPr>
              <a:picLocks noChangeAspect="1"/>
            </p:cNvPicPr>
            <p:nvPr>
              <p:custDataLst>
                <p:tags r:id="rId76"/>
              </p:custDataLst>
            </p:nvPr>
          </p:nvPicPr>
          <p:blipFill>
            <a:blip r:embed="rId77">
              <a:extLst>
                <a:ext uri="{96DAC541-7B7A-43D3-8B79-37D633B846F1}">
                  <asvg:svgBlip xmlns:asvg="http://schemas.microsoft.com/office/drawing/2016/SVG/main" r:embed="rId78"/>
                </a:ext>
              </a:extLst>
            </a:blip>
            <a:stretch>
              <a:fillRect/>
            </a:stretch>
          </p:blipFill>
          <p:spPr>
            <a:xfrm>
              <a:off x="15361" y="8255"/>
              <a:ext cx="452" cy="452"/>
            </a:xfrm>
            <a:prstGeom prst="rect">
              <a:avLst/>
            </a:prstGeom>
          </p:spPr>
        </p:pic>
        <p:sp>
          <p:nvSpPr>
            <p:cNvPr id="76" name="上"/>
            <p:cNvSpPr/>
            <p:nvPr>
              <p:custDataLst>
                <p:tags r:id="rId79"/>
              </p:custDataLst>
            </p:nvPr>
          </p:nvSpPr>
          <p:spPr bwMode="auto">
            <a:xfrm>
              <a:off x="15065" y="7860"/>
              <a:ext cx="1015" cy="681"/>
            </a:xfrm>
            <a:custGeom>
              <a:avLst/>
              <a:gdLst/>
              <a:ahLst/>
              <a:cxnLst>
                <a:cxn ang="0">
                  <a:pos x="645" y="997"/>
                </a:cxn>
                <a:cxn ang="0">
                  <a:pos x="1293" y="498"/>
                </a:cxn>
                <a:cxn ang="0">
                  <a:pos x="645" y="0"/>
                </a:cxn>
                <a:cxn ang="0">
                  <a:pos x="0" y="498"/>
                </a:cxn>
                <a:cxn ang="0">
                  <a:pos x="645" y="997"/>
                </a:cxn>
                <a:cxn ang="0">
                  <a:pos x="645" y="997"/>
                </a:cxn>
              </a:cxnLst>
              <a:rect l="0" t="0" r="r" b="b"/>
              <a:pathLst>
                <a:path w="1293" h="997">
                  <a:moveTo>
                    <a:pt x="645" y="997"/>
                  </a:moveTo>
                  <a:lnTo>
                    <a:pt x="1293" y="498"/>
                  </a:lnTo>
                  <a:lnTo>
                    <a:pt x="645" y="0"/>
                  </a:lnTo>
                  <a:lnTo>
                    <a:pt x="0" y="498"/>
                  </a:lnTo>
                  <a:lnTo>
                    <a:pt x="645" y="997"/>
                  </a:lnTo>
                  <a:lnTo>
                    <a:pt x="645" y="997"/>
                  </a:lnTo>
                  <a:close/>
                </a:path>
              </a:pathLst>
            </a:custGeom>
            <a:noFill/>
            <a:ln w="1270">
              <a:solidFill>
                <a:schemeClr val="accent1">
                  <a:lumMod val="20000"/>
                  <a:lumOff val="80000"/>
                  <a:alpha val="40000"/>
                </a:schemeClr>
              </a:solidFill>
              <a:round/>
            </a:ln>
          </p:spPr>
          <p:txBody>
            <a:bodyPr vert="horz" wrap="square" lIns="91440" tIns="45720" rIns="91440" bIns="45720" numCol="1" anchor="t" anchorCtr="0" compatLnSpc="1"/>
            <a:p>
              <a:endParaRPr lang="zh-CN" altLang="en-US">
                <a:solidFill>
                  <a:schemeClr val="tx1"/>
                </a:solidFill>
              </a:endParaRPr>
            </a:p>
          </p:txBody>
        </p:sp>
        <p:sp>
          <p:nvSpPr>
            <p:cNvPr id="33" name="上下箭头 32"/>
            <p:cNvSpPr/>
            <p:nvPr/>
          </p:nvSpPr>
          <p:spPr>
            <a:xfrm>
              <a:off x="10935" y="5737"/>
              <a:ext cx="654" cy="1964"/>
            </a:xfrm>
            <a:prstGeom prst="upDownArrow">
              <a:avLst/>
            </a:prstGeom>
            <a:solidFill>
              <a:srgbClr val="8EAADC"/>
            </a:solidFill>
            <a:ln>
              <a:noFill/>
            </a:ln>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34" name="上下箭头 33"/>
            <p:cNvSpPr/>
            <p:nvPr/>
          </p:nvSpPr>
          <p:spPr>
            <a:xfrm>
              <a:off x="19046" y="5888"/>
              <a:ext cx="641" cy="1972"/>
            </a:xfrm>
            <a:prstGeom prst="upDownArrow">
              <a:avLst/>
            </a:prstGeom>
            <a:solidFill>
              <a:srgbClr val="8EAADC"/>
            </a:solidFill>
            <a:ln>
              <a:noFill/>
            </a:ln>
          </p:spPr>
          <p:txBody>
            <a:bodyPr vert="horz" wrap="square" lIns="90000" tIns="46800" rIns="90000" bIns="46800" numCol="1" anchor="t" anchorCtr="0" compatLnSpc="1">
              <a:normAutofit/>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cxnSp>
          <p:nvCxnSpPr>
            <p:cNvPr id="49" name="直接箭头连接符 48"/>
            <p:cNvCxnSpPr/>
            <p:nvPr/>
          </p:nvCxnSpPr>
          <p:spPr>
            <a:xfrm>
              <a:off x="12062" y="5273"/>
              <a:ext cx="1233" cy="578"/>
            </a:xfrm>
            <a:prstGeom prst="straightConnector1">
              <a:avLst/>
            </a:prstGeom>
            <a:ln>
              <a:headEnd type="arrow"/>
              <a:tailEnd type="arrow"/>
            </a:ln>
          </p:spPr>
          <p:style>
            <a:lnRef idx="2">
              <a:schemeClr val="accent1"/>
            </a:lnRef>
            <a:fillRef idx="0">
              <a:srgbClr val="FFFFFF"/>
            </a:fillRef>
            <a:effectRef idx="0">
              <a:srgbClr val="FFFFFF"/>
            </a:effectRef>
            <a:fontRef idx="minor">
              <a:schemeClr val="tx1"/>
            </a:fontRef>
          </p:style>
        </p:cxnSp>
        <p:cxnSp>
          <p:nvCxnSpPr>
            <p:cNvPr id="50" name="直接箭头连接符 49"/>
            <p:cNvCxnSpPr/>
            <p:nvPr/>
          </p:nvCxnSpPr>
          <p:spPr>
            <a:xfrm flipH="1">
              <a:off x="16697" y="4736"/>
              <a:ext cx="895" cy="888"/>
            </a:xfrm>
            <a:prstGeom prst="straightConnector1">
              <a:avLst/>
            </a:prstGeom>
            <a:ln>
              <a:headEnd type="arrow"/>
              <a:tailEnd type="arrow"/>
            </a:ln>
          </p:spPr>
          <p:style>
            <a:lnRef idx="2">
              <a:schemeClr val="accent1"/>
            </a:lnRef>
            <a:fillRef idx="0">
              <a:srgbClr val="FFFFFF"/>
            </a:fillRef>
            <a:effectRef idx="0">
              <a:srgbClr val="FFFFFF"/>
            </a:effectRef>
            <a:fontRef idx="minor">
              <a:schemeClr val="tx1"/>
            </a:fontRef>
          </p:style>
        </p:cxnSp>
        <p:sp>
          <p:nvSpPr>
            <p:cNvPr id="65" name="流程图: 终止 64"/>
            <p:cNvSpPr/>
            <p:nvPr/>
          </p:nvSpPr>
          <p:spPr>
            <a:xfrm>
              <a:off x="9739" y="10954"/>
              <a:ext cx="10049" cy="535"/>
            </a:xfrm>
            <a:prstGeom prst="flowChartTerminator">
              <a:avLst/>
            </a:prstGeom>
            <a:solidFill>
              <a:srgbClr val="8EAADC"/>
            </a:solidFill>
            <a:ln>
              <a:noFill/>
            </a:ln>
          </p:spPr>
          <p:txBody>
            <a:bodyPr vert="horz" wrap="square" lIns="90000" tIns="46800" rIns="90000" bIns="46800" numCol="1" anchor="t" anchorCtr="0" compatLnSpc="1">
              <a:normAutofit fontScale="3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grpSp>
      <p:sp>
        <p:nvSpPr>
          <p:cNvPr id="73" name="文本框 72"/>
          <p:cNvSpPr txBox="1"/>
          <p:nvPr/>
        </p:nvSpPr>
        <p:spPr>
          <a:xfrm>
            <a:off x="9080500" y="6739890"/>
            <a:ext cx="2007235" cy="506730"/>
          </a:xfrm>
          <a:prstGeom prst="rect">
            <a:avLst/>
          </a:prstGeom>
          <a:noFill/>
        </p:spPr>
        <p:txBody>
          <a:bodyPr wrap="square" rtlCol="0">
            <a:spAutoFit/>
          </a:bodyPr>
          <a:p>
            <a:r>
              <a:rPr lang="zh-CN" altLang="en-US"/>
              <a:t>机</a:t>
            </a:r>
            <a:r>
              <a:rPr lang="en-US" altLang="zh-CN"/>
              <a:t>  </a:t>
            </a:r>
            <a:r>
              <a:rPr lang="zh-CN" altLang="en-US"/>
              <a:t>组</a:t>
            </a:r>
            <a:endParaRPr lang="zh-CN" altLang="en-US"/>
          </a:p>
        </p:txBody>
      </p:sp>
      <p:sp>
        <p:nvSpPr>
          <p:cNvPr id="3" name="文本框 2"/>
          <p:cNvSpPr txBox="1"/>
          <p:nvPr/>
        </p:nvSpPr>
        <p:spPr>
          <a:xfrm>
            <a:off x="6657975" y="3931285"/>
            <a:ext cx="398145" cy="1195070"/>
          </a:xfrm>
          <a:prstGeom prst="rect">
            <a:avLst/>
          </a:prstGeom>
          <a:noFill/>
        </p:spPr>
        <p:txBody>
          <a:bodyPr vert="eaVert" wrap="square" rtlCol="0">
            <a:spAutoFit/>
          </a:bodyPr>
          <a:p>
            <a:r>
              <a:rPr lang="zh-CN" altLang="en-US" sz="1400" b="1"/>
              <a:t>上</a:t>
            </a:r>
            <a:r>
              <a:rPr lang="en-US" altLang="zh-CN" sz="1400" b="1"/>
              <a:t> </a:t>
            </a:r>
            <a:r>
              <a:rPr lang="zh-CN" altLang="en-US" sz="1400" b="1"/>
              <a:t>下</a:t>
            </a:r>
            <a:endParaRPr lang="zh-CN" altLang="en-US" sz="1400" b="1"/>
          </a:p>
        </p:txBody>
      </p:sp>
      <p:sp>
        <p:nvSpPr>
          <p:cNvPr id="5" name="文本框 4"/>
          <p:cNvSpPr txBox="1"/>
          <p:nvPr/>
        </p:nvSpPr>
        <p:spPr>
          <a:xfrm>
            <a:off x="7219315" y="3925570"/>
            <a:ext cx="398145" cy="1195070"/>
          </a:xfrm>
          <a:prstGeom prst="rect">
            <a:avLst/>
          </a:prstGeom>
          <a:noFill/>
        </p:spPr>
        <p:txBody>
          <a:bodyPr vert="eaVert" wrap="square" rtlCol="0">
            <a:spAutoFit/>
          </a:bodyPr>
          <a:p>
            <a:r>
              <a:rPr lang="zh-CN" sz="1400" b="1"/>
              <a:t>联</a:t>
            </a:r>
            <a:r>
              <a:rPr lang="en-US" altLang="zh-CN" sz="1400" b="1"/>
              <a:t> </a:t>
            </a:r>
            <a:r>
              <a:rPr lang="zh-CN" sz="1400" b="1"/>
              <a:t>动</a:t>
            </a:r>
            <a:endParaRPr lang="zh-CN" sz="1400" b="1"/>
          </a:p>
        </p:txBody>
      </p:sp>
      <p:sp>
        <p:nvSpPr>
          <p:cNvPr id="7" name="文本框 6"/>
          <p:cNvSpPr txBox="1"/>
          <p:nvPr/>
        </p:nvSpPr>
        <p:spPr>
          <a:xfrm>
            <a:off x="12331700" y="4002405"/>
            <a:ext cx="398145" cy="1195070"/>
          </a:xfrm>
          <a:prstGeom prst="rect">
            <a:avLst/>
          </a:prstGeom>
          <a:noFill/>
        </p:spPr>
        <p:txBody>
          <a:bodyPr vert="eaVert" wrap="square" rtlCol="0">
            <a:spAutoFit/>
          </a:bodyPr>
          <a:p>
            <a:r>
              <a:rPr lang="zh-CN" sz="1400" b="1"/>
              <a:t>联</a:t>
            </a:r>
            <a:r>
              <a:rPr lang="en-US" altLang="zh-CN" sz="1400" b="1"/>
              <a:t> </a:t>
            </a:r>
            <a:r>
              <a:rPr lang="zh-CN" sz="1400" b="1"/>
              <a:t>动</a:t>
            </a:r>
            <a:endParaRPr lang="zh-CN" sz="1400" b="1"/>
          </a:p>
        </p:txBody>
      </p:sp>
      <p:sp>
        <p:nvSpPr>
          <p:cNvPr id="32" name="文本框 31"/>
          <p:cNvSpPr txBox="1"/>
          <p:nvPr/>
        </p:nvSpPr>
        <p:spPr>
          <a:xfrm>
            <a:off x="11826875" y="4002405"/>
            <a:ext cx="398145" cy="1195070"/>
          </a:xfrm>
          <a:prstGeom prst="rect">
            <a:avLst/>
          </a:prstGeom>
          <a:noFill/>
        </p:spPr>
        <p:txBody>
          <a:bodyPr vert="eaVert" wrap="square" rtlCol="0">
            <a:spAutoFit/>
          </a:bodyPr>
          <a:p>
            <a:r>
              <a:rPr lang="zh-CN" altLang="en-US" sz="1400" b="1"/>
              <a:t>上</a:t>
            </a:r>
            <a:r>
              <a:rPr lang="en-US" altLang="zh-CN" sz="1400" b="1"/>
              <a:t> </a:t>
            </a:r>
            <a:r>
              <a:rPr lang="zh-CN" altLang="en-US" sz="1400" b="1"/>
              <a:t>下</a:t>
            </a:r>
            <a:endParaRPr lang="zh-CN" altLang="en-US" sz="1400" b="1"/>
          </a:p>
        </p:txBody>
      </p:sp>
    </p:spTree>
    <p:custDataLst>
      <p:tags r:id="rId80"/>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6" name="文本框 5"/>
          <p:cNvSpPr txBox="1"/>
          <p:nvPr/>
        </p:nvSpPr>
        <p:spPr>
          <a:xfrm>
            <a:off x="521970" y="1626870"/>
            <a:ext cx="6531610" cy="1337945"/>
          </a:xfrm>
          <a:prstGeom prst="rect">
            <a:avLst/>
          </a:prstGeom>
          <a:noFill/>
        </p:spPr>
        <p:txBody>
          <a:bodyPr wrap="square" rtlCol="0" anchor="t">
            <a:spAutoFit/>
          </a:bodyPr>
          <a:p>
            <a:r>
              <a:rPr lang="zh-CN" altLang="en-US" b="1">
                <a:latin typeface="仿宋" panose="02010609060101010101" pitchFamily="49" charset="-122"/>
                <a:ea typeface="仿宋" panose="02010609060101010101" pitchFamily="49" charset="-122"/>
                <a:cs typeface="仿宋" panose="02010609060101010101" pitchFamily="49" charset="-122"/>
              </a:rPr>
              <a:t>奖补周期：</a:t>
            </a:r>
            <a:endParaRPr lang="zh-CN" altLang="en-US" b="1">
              <a:latin typeface="仿宋" panose="02010609060101010101" pitchFamily="49" charset="-122"/>
              <a:ea typeface="仿宋" panose="02010609060101010101" pitchFamily="49" charset="-122"/>
              <a:cs typeface="仿宋" panose="02010609060101010101" pitchFamily="49" charset="-122"/>
            </a:endParaRPr>
          </a:p>
          <a:p>
            <a:r>
              <a:rPr lang="zh-CN" altLang="en-US">
                <a:latin typeface="仿宋" panose="02010609060101010101" pitchFamily="49" charset="-122"/>
                <a:ea typeface="仿宋" panose="02010609060101010101" pitchFamily="49" charset="-122"/>
                <a:cs typeface="仿宋" panose="02010609060101010101" pitchFamily="49" charset="-122"/>
              </a:rPr>
              <a:t>202</a:t>
            </a:r>
            <a:r>
              <a:rPr lang="en-US" altLang="zh-CN">
                <a:latin typeface="仿宋" panose="02010609060101010101" pitchFamily="49" charset="-122"/>
                <a:ea typeface="仿宋" panose="02010609060101010101" pitchFamily="49" charset="-122"/>
                <a:cs typeface="仿宋" panose="02010609060101010101" pitchFamily="49" charset="-122"/>
              </a:rPr>
              <a:t>5</a:t>
            </a:r>
            <a:r>
              <a:rPr lang="zh-CN" altLang="en-US">
                <a:latin typeface="仿宋" panose="02010609060101010101" pitchFamily="49" charset="-122"/>
                <a:ea typeface="仿宋" panose="02010609060101010101" pitchFamily="49" charset="-122"/>
                <a:cs typeface="仿宋" panose="02010609060101010101" pitchFamily="49" charset="-122"/>
              </a:rPr>
              <a:t>年财政奖补周期为 202</a:t>
            </a:r>
            <a:r>
              <a:rPr lang="en-US" altLang="zh-CN">
                <a:latin typeface="仿宋" panose="02010609060101010101" pitchFamily="49" charset="-122"/>
                <a:ea typeface="仿宋" panose="02010609060101010101" pitchFamily="49" charset="-122"/>
                <a:cs typeface="仿宋" panose="02010609060101010101" pitchFamily="49" charset="-122"/>
              </a:rPr>
              <a:t>4</a:t>
            </a:r>
            <a:r>
              <a:rPr lang="zh-CN" altLang="en-US">
                <a:latin typeface="仿宋" panose="02010609060101010101" pitchFamily="49" charset="-122"/>
                <a:ea typeface="仿宋" panose="02010609060101010101" pitchFamily="49" charset="-122"/>
                <a:cs typeface="仿宋" panose="02010609060101010101" pitchFamily="49" charset="-122"/>
              </a:rPr>
              <a:t> 年1月1日至 202</a:t>
            </a:r>
            <a:r>
              <a:rPr lang="en-US" altLang="zh-CN">
                <a:latin typeface="仿宋" panose="02010609060101010101" pitchFamily="49" charset="-122"/>
                <a:ea typeface="仿宋" panose="02010609060101010101" pitchFamily="49" charset="-122"/>
                <a:cs typeface="仿宋" panose="02010609060101010101" pitchFamily="49" charset="-122"/>
              </a:rPr>
              <a:t>4</a:t>
            </a:r>
            <a:r>
              <a:rPr lang="zh-CN" altLang="en-US">
                <a:latin typeface="仿宋" panose="02010609060101010101" pitchFamily="49" charset="-122"/>
                <a:ea typeface="仿宋" panose="02010609060101010101" pitchFamily="49" charset="-122"/>
                <a:cs typeface="仿宋" panose="02010609060101010101" pitchFamily="49" charset="-122"/>
              </a:rPr>
              <a:t>年12月31日</a:t>
            </a:r>
            <a:r>
              <a:rPr lang="zh-CN" altLang="en-US" b="1">
                <a:solidFill>
                  <a:srgbClr val="C00000"/>
                </a:solidFill>
                <a:latin typeface="仿宋" panose="02010609060101010101" pitchFamily="49" charset="-122"/>
                <a:ea typeface="仿宋" panose="02010609060101010101" pitchFamily="49" charset="-122"/>
                <a:cs typeface="仿宋" panose="02010609060101010101" pitchFamily="49" charset="-122"/>
              </a:rPr>
              <a:t>（以发票开具日期为准）</a:t>
            </a:r>
            <a:endParaRPr lang="zh-CN" altLang="en-US" b="1">
              <a:solidFill>
                <a:srgbClr val="C00000"/>
              </a:solidFill>
              <a:latin typeface="仿宋" panose="02010609060101010101" pitchFamily="49" charset="-122"/>
              <a:ea typeface="仿宋" panose="02010609060101010101" pitchFamily="49" charset="-122"/>
              <a:cs typeface="仿宋" panose="02010609060101010101" pitchFamily="49" charset="-122"/>
            </a:endParaRPr>
          </a:p>
        </p:txBody>
      </p:sp>
      <p:sp>
        <p:nvSpPr>
          <p:cNvPr id="7" name="文本框 6"/>
          <p:cNvSpPr txBox="1"/>
          <p:nvPr/>
        </p:nvSpPr>
        <p:spPr>
          <a:xfrm>
            <a:off x="521970" y="3355975"/>
            <a:ext cx="6405880" cy="922020"/>
          </a:xfrm>
          <a:prstGeom prst="rect">
            <a:avLst/>
          </a:prstGeom>
          <a:noFill/>
        </p:spPr>
        <p:txBody>
          <a:bodyPr wrap="square" rtlCol="0" anchor="t">
            <a:spAutoFit/>
          </a:bodyPr>
          <a:p>
            <a:pPr algn="l">
              <a:buClrTx/>
              <a:buSzTx/>
              <a:buFontTx/>
            </a:pPr>
            <a:r>
              <a:rPr lang="zh-CN" altLang="en-US" b="1">
                <a:latin typeface="仿宋" panose="02010609060101010101" pitchFamily="49" charset="-122"/>
                <a:ea typeface="仿宋" panose="02010609060101010101" pitchFamily="49" charset="-122"/>
                <a:cs typeface="仿宋" panose="02010609060101010101" pitchFamily="49" charset="-122"/>
              </a:rPr>
              <a:t>网上集中填报时间：</a:t>
            </a:r>
            <a:endParaRPr lang="zh-CN" altLang="en-US" b="1">
              <a:latin typeface="仿宋" panose="02010609060101010101" pitchFamily="49" charset="-122"/>
              <a:ea typeface="仿宋" panose="02010609060101010101" pitchFamily="49" charset="-122"/>
              <a:cs typeface="仿宋" panose="02010609060101010101" pitchFamily="49" charset="-122"/>
            </a:endParaRPr>
          </a:p>
          <a:p>
            <a:pPr algn="l">
              <a:buClrTx/>
              <a:buSzTx/>
              <a:buFontTx/>
            </a:pPr>
            <a:r>
              <a:rPr lang="zh-CN" altLang="en-US">
                <a:latin typeface="仿宋" panose="02010609060101010101" pitchFamily="49" charset="-122"/>
                <a:ea typeface="仿宋" panose="02010609060101010101" pitchFamily="49" charset="-122"/>
                <a:cs typeface="仿宋" panose="02010609060101010101" pitchFamily="49" charset="-122"/>
              </a:rPr>
              <a:t> 202</a:t>
            </a:r>
            <a:r>
              <a:rPr lang="en-US">
                <a:latin typeface="仿宋" panose="02010609060101010101" pitchFamily="49" charset="-122"/>
                <a:ea typeface="仿宋" panose="02010609060101010101" pitchFamily="49" charset="-122"/>
                <a:cs typeface="仿宋" panose="02010609060101010101" pitchFamily="49" charset="-122"/>
              </a:rPr>
              <a:t>5</a:t>
            </a:r>
            <a:r>
              <a:rPr lang="zh-CN" altLang="en-US">
                <a:latin typeface="仿宋" panose="02010609060101010101" pitchFamily="49" charset="-122"/>
                <a:ea typeface="仿宋" panose="02010609060101010101" pitchFamily="49" charset="-122"/>
                <a:cs typeface="仿宋" panose="02010609060101010101" pitchFamily="49" charset="-122"/>
              </a:rPr>
              <a:t>年</a:t>
            </a:r>
            <a:r>
              <a:rPr lang="en-US" altLang="zh-CN">
                <a:latin typeface="仿宋" panose="02010609060101010101" pitchFamily="49" charset="-122"/>
                <a:ea typeface="仿宋" panose="02010609060101010101" pitchFamily="49" charset="-122"/>
                <a:cs typeface="仿宋" panose="02010609060101010101" pitchFamily="49" charset="-122"/>
              </a:rPr>
              <a:t>4</a:t>
            </a:r>
            <a:r>
              <a:rPr lang="zh-CN" altLang="en-US">
                <a:latin typeface="仿宋" panose="02010609060101010101" pitchFamily="49" charset="-122"/>
                <a:ea typeface="仿宋" panose="02010609060101010101" pitchFamily="49" charset="-122"/>
                <a:cs typeface="仿宋" panose="02010609060101010101" pitchFamily="49" charset="-122"/>
              </a:rPr>
              <a:t>月</a:t>
            </a:r>
            <a:r>
              <a:rPr lang="en-US" altLang="zh-CN">
                <a:latin typeface="仿宋" panose="02010609060101010101" pitchFamily="49" charset="-122"/>
                <a:ea typeface="仿宋" panose="02010609060101010101" pitchFamily="49" charset="-122"/>
                <a:cs typeface="仿宋" panose="02010609060101010101" pitchFamily="49" charset="-122"/>
              </a:rPr>
              <a:t>-5</a:t>
            </a:r>
            <a:r>
              <a:rPr lang="zh-CN" altLang="en-US">
                <a:latin typeface="仿宋" panose="02010609060101010101" pitchFamily="49" charset="-122"/>
                <a:ea typeface="仿宋" panose="02010609060101010101" pitchFamily="49" charset="-122"/>
                <a:cs typeface="仿宋" panose="02010609060101010101" pitchFamily="49" charset="-122"/>
              </a:rPr>
              <a:t>月</a:t>
            </a:r>
            <a:r>
              <a:rPr lang="en-US" altLang="zh-CN">
                <a:latin typeface="仿宋" panose="02010609060101010101" pitchFamily="49" charset="-122"/>
                <a:ea typeface="仿宋" panose="02010609060101010101" pitchFamily="49" charset="-122"/>
                <a:cs typeface="仿宋" panose="02010609060101010101" pitchFamily="49" charset="-122"/>
              </a:rPr>
              <a:t>13</a:t>
            </a:r>
            <a:r>
              <a:rPr lang="zh-CN" altLang="en-US">
                <a:latin typeface="仿宋" panose="02010609060101010101" pitchFamily="49" charset="-122"/>
                <a:ea typeface="仿宋" panose="02010609060101010101" pitchFamily="49" charset="-122"/>
                <a:cs typeface="仿宋" panose="02010609060101010101" pitchFamily="49" charset="-122"/>
              </a:rPr>
              <a:t>日</a:t>
            </a:r>
            <a:endParaRPr lang="zh-CN" altLang="en-US">
              <a:latin typeface="仿宋" panose="02010609060101010101" pitchFamily="49" charset="-122"/>
              <a:ea typeface="仿宋" panose="02010609060101010101" pitchFamily="49" charset="-122"/>
              <a:cs typeface="仿宋" panose="02010609060101010101" pitchFamily="49" charset="-122"/>
            </a:endParaRPr>
          </a:p>
        </p:txBody>
      </p:sp>
      <p:sp>
        <p:nvSpPr>
          <p:cNvPr id="13" name="文本框 12"/>
          <p:cNvSpPr txBox="1"/>
          <p:nvPr>
            <p:custDataLst>
              <p:tags r:id="rId3"/>
            </p:custDataLst>
          </p:nvPr>
        </p:nvSpPr>
        <p:spPr>
          <a:xfrm>
            <a:off x="350290" y="266636"/>
            <a:ext cx="2592288"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3" name="文本框 2"/>
          <p:cNvSpPr txBox="1"/>
          <p:nvPr/>
        </p:nvSpPr>
        <p:spPr>
          <a:xfrm>
            <a:off x="594360" y="5083810"/>
            <a:ext cx="6858000" cy="1383665"/>
          </a:xfrm>
          <a:prstGeom prst="rect">
            <a:avLst/>
          </a:prstGeom>
          <a:noFill/>
        </p:spPr>
        <p:txBody>
          <a:bodyPr wrap="square" rtlCol="0" anchor="t">
            <a:spAutoFit/>
          </a:bodyPr>
          <a:p>
            <a:r>
              <a:rPr lang="zh-CN" altLang="en-US" sz="2800" b="1">
                <a:latin typeface="仿宋" panose="02010609060101010101" pitchFamily="49" charset="-122"/>
                <a:ea typeface="仿宋" panose="02010609060101010101" pitchFamily="49" charset="-122"/>
                <a:cs typeface="仿宋" panose="02010609060101010101" pitchFamily="49" charset="-122"/>
                <a:sym typeface="+mn-ea"/>
              </a:rPr>
              <a:t>书面材料要求：</a:t>
            </a:r>
            <a:endParaRPr lang="zh-CN" altLang="en-US" sz="2800" b="1">
              <a:latin typeface="仿宋" panose="02010609060101010101" pitchFamily="49" charset="-122"/>
              <a:ea typeface="仿宋" panose="02010609060101010101" pitchFamily="49" charset="-122"/>
              <a:cs typeface="仿宋" panose="02010609060101010101" pitchFamily="49" charset="-122"/>
            </a:endParaRPr>
          </a:p>
          <a:p>
            <a:r>
              <a:rPr lang="en-US" altLang="zh-CN" sz="2400">
                <a:latin typeface="仿宋" panose="02010609060101010101" pitchFamily="49" charset="-122"/>
                <a:ea typeface="仿宋" panose="02010609060101010101" pitchFamily="49" charset="-122"/>
                <a:cs typeface="仿宋" panose="02010609060101010101" pitchFamily="49" charset="-122"/>
                <a:sym typeface="+mn-ea"/>
              </a:rPr>
              <a:t>   </a:t>
            </a:r>
            <a:r>
              <a:rPr lang="zh-CN" altLang="en-US" sz="2400">
                <a:latin typeface="仿宋" panose="02010609060101010101" pitchFamily="49" charset="-122"/>
                <a:ea typeface="仿宋" panose="02010609060101010101" pitchFamily="49" charset="-122"/>
                <a:cs typeface="仿宋" panose="02010609060101010101" pitchFamily="49" charset="-122"/>
                <a:sym typeface="+mn-ea"/>
              </a:rPr>
              <a:t>申报书</a:t>
            </a:r>
            <a:r>
              <a:rPr lang="zh-CN" altLang="en-US" sz="3200" b="1">
                <a:solidFill>
                  <a:srgbClr val="C00000"/>
                </a:solidFill>
                <a:latin typeface="仿宋" panose="02010609060101010101" pitchFamily="49" charset="-122"/>
                <a:ea typeface="仿宋" panose="02010609060101010101" pitchFamily="49" charset="-122"/>
                <a:cs typeface="仿宋" panose="02010609060101010101" pitchFamily="49" charset="-122"/>
                <a:sym typeface="+mn-ea"/>
              </a:rPr>
              <a:t>一式两份，</a:t>
            </a:r>
            <a:r>
              <a:rPr lang="zh-CN" altLang="en-US" sz="2400">
                <a:latin typeface="仿宋" panose="02010609060101010101" pitchFamily="49" charset="-122"/>
                <a:ea typeface="仿宋" panose="02010609060101010101" pitchFamily="49" charset="-122"/>
                <a:cs typeface="仿宋" panose="02010609060101010101" pitchFamily="49" charset="-122"/>
                <a:sym typeface="+mn-ea"/>
              </a:rPr>
              <a:t>附件</a:t>
            </a:r>
            <a:r>
              <a:rPr lang="zh-CN" altLang="en-US" sz="3200" b="1">
                <a:solidFill>
                  <a:srgbClr val="C00000"/>
                </a:solidFill>
                <a:latin typeface="仿宋" panose="02010609060101010101" pitchFamily="49" charset="-122"/>
                <a:ea typeface="仿宋" panose="02010609060101010101" pitchFamily="49" charset="-122"/>
                <a:cs typeface="仿宋" panose="02010609060101010101" pitchFamily="49" charset="-122"/>
                <a:sym typeface="+mn-ea"/>
              </a:rPr>
              <a:t>一份</a:t>
            </a:r>
            <a:r>
              <a:rPr lang="zh-CN" altLang="en-US" sz="2400">
                <a:latin typeface="仿宋" panose="02010609060101010101" pitchFamily="49" charset="-122"/>
                <a:ea typeface="仿宋" panose="02010609060101010101" pitchFamily="49" charset="-122"/>
                <a:cs typeface="仿宋" panose="02010609060101010101" pitchFamily="49" charset="-122"/>
                <a:sym typeface="+mn-ea"/>
              </a:rPr>
              <a:t>提交至上级主管部门审核后按要求提交至省科技厅。</a:t>
            </a:r>
            <a:endParaRPr lang="zh-CN" altLang="en-US" sz="2400">
              <a:latin typeface="仿宋" panose="02010609060101010101" pitchFamily="49" charset="-122"/>
              <a:ea typeface="仿宋" panose="02010609060101010101" pitchFamily="49" charset="-122"/>
              <a:cs typeface="仿宋" panose="02010609060101010101" pitchFamily="49" charset="-122"/>
              <a:sym typeface="+mn-ea"/>
            </a:endParaRPr>
          </a:p>
        </p:txBody>
      </p:sp>
      <p:pic>
        <p:nvPicPr>
          <p:cNvPr id="5" name="图片 4"/>
          <p:cNvPicPr>
            <a:picLocks noChangeAspect="1"/>
          </p:cNvPicPr>
          <p:nvPr/>
        </p:nvPicPr>
        <p:blipFill>
          <a:blip r:embed="rId4"/>
          <a:stretch>
            <a:fillRect/>
          </a:stretch>
        </p:blipFill>
        <p:spPr>
          <a:xfrm>
            <a:off x="7650480" y="258445"/>
            <a:ext cx="5324475" cy="68103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custDataLst>
              <p:tags r:id="rId3"/>
            </p:custDataLst>
          </p:nvPr>
        </p:nvSpPr>
        <p:spPr>
          <a:xfrm>
            <a:off x="350520" y="266700"/>
            <a:ext cx="4137025"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申报书</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4" name="图片 3" descr="微信截图_20230911160525"/>
          <p:cNvPicPr>
            <a:picLocks noChangeAspect="1"/>
          </p:cNvPicPr>
          <p:nvPr>
            <p:custDataLst>
              <p:tags r:id="rId4"/>
            </p:custDataLst>
          </p:nvPr>
        </p:nvPicPr>
        <p:blipFill>
          <a:blip r:embed="rId5"/>
          <a:stretch>
            <a:fillRect/>
          </a:stretch>
        </p:blipFill>
        <p:spPr>
          <a:xfrm>
            <a:off x="1026160" y="1482725"/>
            <a:ext cx="3174365" cy="4726940"/>
          </a:xfrm>
          <a:prstGeom prst="rect">
            <a:avLst/>
          </a:prstGeom>
          <a:ln>
            <a:solidFill>
              <a:schemeClr val="tx1"/>
            </a:solidFill>
          </a:ln>
        </p:spPr>
      </p:pic>
      <p:pic>
        <p:nvPicPr>
          <p:cNvPr id="3" name="图片 2"/>
          <p:cNvPicPr>
            <a:picLocks noChangeAspect="1"/>
          </p:cNvPicPr>
          <p:nvPr/>
        </p:nvPicPr>
        <p:blipFill>
          <a:blip r:embed="rId6"/>
          <a:stretch>
            <a:fillRect/>
          </a:stretch>
        </p:blipFill>
        <p:spPr>
          <a:xfrm>
            <a:off x="4770755" y="1473835"/>
            <a:ext cx="3521075" cy="4735830"/>
          </a:xfrm>
          <a:prstGeom prst="rect">
            <a:avLst/>
          </a:prstGeom>
          <a:ln>
            <a:solidFill>
              <a:schemeClr val="tx1"/>
            </a:solidFill>
          </a:ln>
        </p:spPr>
      </p:pic>
      <p:pic>
        <p:nvPicPr>
          <p:cNvPr id="6" name="图片 5"/>
          <p:cNvPicPr>
            <a:picLocks noChangeAspect="1"/>
          </p:cNvPicPr>
          <p:nvPr/>
        </p:nvPicPr>
        <p:blipFill>
          <a:blip r:embed="rId7"/>
          <a:stretch>
            <a:fillRect/>
          </a:stretch>
        </p:blipFill>
        <p:spPr>
          <a:xfrm>
            <a:off x="8874125" y="1473835"/>
            <a:ext cx="3613785" cy="4735830"/>
          </a:xfrm>
          <a:prstGeom prst="rect">
            <a:avLst/>
          </a:prstGeom>
          <a:ln>
            <a:solidFill>
              <a:schemeClr val="tx1"/>
            </a:solidFill>
          </a:ln>
        </p:spPr>
      </p:pic>
      <p:sp>
        <p:nvSpPr>
          <p:cNvPr id="8" name="矩形 7"/>
          <p:cNvSpPr/>
          <p:nvPr/>
        </p:nvSpPr>
        <p:spPr>
          <a:xfrm>
            <a:off x="1170305" y="3138805"/>
            <a:ext cx="2447925" cy="504190"/>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9" name="矩形 8"/>
          <p:cNvSpPr/>
          <p:nvPr>
            <p:custDataLst>
              <p:tags r:id="rId8"/>
            </p:custDataLst>
          </p:nvPr>
        </p:nvSpPr>
        <p:spPr>
          <a:xfrm>
            <a:off x="5706745" y="5227320"/>
            <a:ext cx="2447925" cy="504190"/>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custDataLst>
              <p:tags r:id="rId3"/>
            </p:custDataLst>
          </p:nvPr>
        </p:nvSpPr>
        <p:spPr>
          <a:xfrm>
            <a:off x="350520" y="266700"/>
            <a:ext cx="4197350"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申报书</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7" name="图片 6"/>
          <p:cNvPicPr>
            <a:picLocks noChangeAspect="1"/>
          </p:cNvPicPr>
          <p:nvPr/>
        </p:nvPicPr>
        <p:blipFill>
          <a:blip r:embed="rId4"/>
          <a:stretch>
            <a:fillRect/>
          </a:stretch>
        </p:blipFill>
        <p:spPr>
          <a:xfrm>
            <a:off x="882015" y="2417445"/>
            <a:ext cx="3148965" cy="4565015"/>
          </a:xfrm>
          <a:prstGeom prst="rect">
            <a:avLst/>
          </a:prstGeom>
          <a:ln>
            <a:gradFill>
              <a:gsLst>
                <a:gs pos="50000">
                  <a:schemeClr val="tx1"/>
                </a:gs>
                <a:gs pos="0">
                  <a:schemeClr val="tx1">
                    <a:lumMod val="25000"/>
                    <a:lumOff val="75000"/>
                  </a:schemeClr>
                </a:gs>
                <a:gs pos="100000">
                  <a:schemeClr val="tx1">
                    <a:lumMod val="85000"/>
                  </a:schemeClr>
                </a:gs>
              </a:gsLst>
              <a:lin ang="5400000" scaled="0"/>
            </a:gradFill>
          </a:ln>
        </p:spPr>
      </p:pic>
      <p:pic>
        <p:nvPicPr>
          <p:cNvPr id="10" name="图片 9"/>
          <p:cNvPicPr>
            <a:picLocks noChangeAspect="1"/>
          </p:cNvPicPr>
          <p:nvPr/>
        </p:nvPicPr>
        <p:blipFill>
          <a:blip r:embed="rId5"/>
          <a:stretch>
            <a:fillRect/>
          </a:stretch>
        </p:blipFill>
        <p:spPr>
          <a:xfrm>
            <a:off x="9439275" y="4431030"/>
            <a:ext cx="3950335" cy="2499995"/>
          </a:xfrm>
          <a:prstGeom prst="rect">
            <a:avLst/>
          </a:prstGeom>
          <a:ln>
            <a:solidFill>
              <a:schemeClr val="tx1"/>
            </a:solidFill>
          </a:ln>
        </p:spPr>
      </p:pic>
      <p:sp>
        <p:nvSpPr>
          <p:cNvPr id="12" name="文本框 11"/>
          <p:cNvSpPr txBox="1"/>
          <p:nvPr/>
        </p:nvSpPr>
        <p:spPr>
          <a:xfrm>
            <a:off x="10171430" y="475615"/>
            <a:ext cx="2622550" cy="3784600"/>
          </a:xfrm>
          <a:prstGeom prst="rect">
            <a:avLst/>
          </a:prstGeom>
          <a:noFill/>
        </p:spPr>
        <p:txBody>
          <a:bodyPr wrap="square" rtlCol="0">
            <a:spAutoFit/>
          </a:bodyPr>
          <a:p>
            <a:pPr>
              <a:lnSpc>
                <a:spcPct val="150000"/>
              </a:lnSpc>
            </a:pPr>
            <a:r>
              <a:rPr lang="zh-CN" altLang="en-US" sz="4000">
                <a:latin typeface="华文中宋" panose="02010600040101010101" pitchFamily="2" charset="-122"/>
                <a:ea typeface="华文中宋" panose="02010600040101010101" pitchFamily="2" charset="-122"/>
              </a:rPr>
              <a:t>真实性</a:t>
            </a:r>
            <a:endParaRPr lang="zh-CN" altLang="en-US" sz="4000">
              <a:latin typeface="华文中宋" panose="02010600040101010101" pitchFamily="2" charset="-122"/>
              <a:ea typeface="华文中宋" panose="02010600040101010101" pitchFamily="2" charset="-122"/>
            </a:endParaRPr>
          </a:p>
          <a:p>
            <a:pPr>
              <a:lnSpc>
                <a:spcPct val="150000"/>
              </a:lnSpc>
            </a:pPr>
            <a:r>
              <a:rPr lang="zh-CN" altLang="en-US" sz="4000">
                <a:latin typeface="华文中宋" panose="02010600040101010101" pitchFamily="2" charset="-122"/>
                <a:ea typeface="华文中宋" panose="02010600040101010101" pitchFamily="2" charset="-122"/>
              </a:rPr>
              <a:t>对应性</a:t>
            </a:r>
            <a:endParaRPr lang="zh-CN" altLang="en-US" sz="4000">
              <a:latin typeface="华文中宋" panose="02010600040101010101" pitchFamily="2" charset="-122"/>
              <a:ea typeface="华文中宋" panose="02010600040101010101" pitchFamily="2" charset="-122"/>
            </a:endParaRPr>
          </a:p>
          <a:p>
            <a:pPr>
              <a:lnSpc>
                <a:spcPct val="150000"/>
              </a:lnSpc>
            </a:pPr>
            <a:r>
              <a:rPr lang="zh-CN" altLang="en-US" sz="4000">
                <a:latin typeface="华文中宋" panose="02010600040101010101" pitchFamily="2" charset="-122"/>
                <a:ea typeface="华文中宋" panose="02010600040101010101" pitchFamily="2" charset="-122"/>
              </a:rPr>
              <a:t>严谨性</a:t>
            </a:r>
            <a:endParaRPr lang="zh-CN" altLang="en-US" sz="4000">
              <a:latin typeface="华文中宋" panose="02010600040101010101" pitchFamily="2" charset="-122"/>
              <a:ea typeface="华文中宋" panose="02010600040101010101" pitchFamily="2" charset="-122"/>
            </a:endParaRPr>
          </a:p>
          <a:p>
            <a:pPr>
              <a:lnSpc>
                <a:spcPct val="150000"/>
              </a:lnSpc>
            </a:pPr>
            <a:r>
              <a:rPr lang="zh-CN" altLang="en-US" sz="4000">
                <a:latin typeface="华文中宋" panose="02010600040101010101" pitchFamily="2" charset="-122"/>
                <a:ea typeface="华文中宋" panose="02010600040101010101" pitchFamily="2" charset="-122"/>
              </a:rPr>
              <a:t>安全性</a:t>
            </a:r>
            <a:endParaRPr lang="zh-CN" altLang="en-US" sz="4000">
              <a:latin typeface="华文中宋" panose="02010600040101010101" pitchFamily="2" charset="-122"/>
              <a:ea typeface="华文中宋" panose="02010600040101010101" pitchFamily="2" charset="-122"/>
            </a:endParaRPr>
          </a:p>
        </p:txBody>
      </p:sp>
      <p:sp>
        <p:nvSpPr>
          <p:cNvPr id="13" name="矩形 12"/>
          <p:cNvSpPr/>
          <p:nvPr>
            <p:custDataLst>
              <p:tags r:id="rId6"/>
            </p:custDataLst>
          </p:nvPr>
        </p:nvSpPr>
        <p:spPr>
          <a:xfrm>
            <a:off x="1170305" y="3138805"/>
            <a:ext cx="2447925" cy="504190"/>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pic>
        <p:nvPicPr>
          <p:cNvPr id="3" name="图片 2"/>
          <p:cNvPicPr>
            <a:picLocks noChangeAspect="1"/>
          </p:cNvPicPr>
          <p:nvPr/>
        </p:nvPicPr>
        <p:blipFill>
          <a:blip r:embed="rId7"/>
          <a:stretch>
            <a:fillRect/>
          </a:stretch>
        </p:blipFill>
        <p:spPr>
          <a:xfrm>
            <a:off x="4338320" y="835025"/>
            <a:ext cx="4991100" cy="3400425"/>
          </a:xfrm>
          <a:prstGeom prst="rect">
            <a:avLst/>
          </a:prstGeom>
        </p:spPr>
      </p:pic>
      <p:pic>
        <p:nvPicPr>
          <p:cNvPr id="4" name="图片 3"/>
          <p:cNvPicPr>
            <a:picLocks noChangeAspect="1"/>
          </p:cNvPicPr>
          <p:nvPr/>
        </p:nvPicPr>
        <p:blipFill>
          <a:blip r:embed="rId8"/>
          <a:stretch>
            <a:fillRect/>
          </a:stretch>
        </p:blipFill>
        <p:spPr>
          <a:xfrm>
            <a:off x="4266565" y="4370705"/>
            <a:ext cx="4733925" cy="2152650"/>
          </a:xfrm>
          <a:prstGeom prst="rect">
            <a:avLst/>
          </a:prstGeom>
        </p:spPr>
      </p:pic>
      <p:sp>
        <p:nvSpPr>
          <p:cNvPr id="11" name="矩形 10"/>
          <p:cNvSpPr/>
          <p:nvPr>
            <p:custDataLst>
              <p:tags r:id="rId9"/>
            </p:custDataLst>
          </p:nvPr>
        </p:nvSpPr>
        <p:spPr>
          <a:xfrm>
            <a:off x="4626610" y="5558155"/>
            <a:ext cx="2994660" cy="749300"/>
          </a:xfrm>
          <a:prstGeom prst="rect">
            <a:avLst/>
          </a:prstGeom>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nRef>
          <a:fillRef idx="0">
            <a:srgbClr val="FFFFFF"/>
          </a:fillRef>
          <a:effectRef idx="0">
            <a:srgbClr val="FFFFFF"/>
          </a:effectRef>
          <a:fontRef idx="minor">
            <a:schemeClr val="tx1"/>
          </a:fontRef>
        </p:style>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custDataLst>
              <p:tags r:id="rId3"/>
            </p:custDataLst>
          </p:nvPr>
        </p:nvSpPr>
        <p:spPr>
          <a:xfrm>
            <a:off x="350520" y="266700"/>
            <a:ext cx="4670425"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佐证材料一</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sp>
        <p:nvSpPr>
          <p:cNvPr id="7" name="文本框 6"/>
          <p:cNvSpPr txBox="1"/>
          <p:nvPr>
            <p:custDataLst>
              <p:tags r:id="rId4"/>
            </p:custDataLst>
          </p:nvPr>
        </p:nvSpPr>
        <p:spPr>
          <a:xfrm>
            <a:off x="594360" y="1554480"/>
            <a:ext cx="7376795" cy="3830955"/>
          </a:xfrm>
          <a:prstGeom prst="rect">
            <a:avLst/>
          </a:prstGeom>
          <a:noFill/>
        </p:spPr>
        <p:txBody>
          <a:bodyPr wrap="square" rtlCol="0">
            <a:spAutoFit/>
          </a:bodyPr>
          <a:p>
            <a:pPr indent="0">
              <a:buFont typeface="Wingdings" panose="05000000000000000000" charset="0"/>
              <a:buNone/>
            </a:pPr>
            <a:r>
              <a:rPr lang="zh-CN" altLang="en-US" dirty="0"/>
              <a:t>发票提交要求：</a:t>
            </a:r>
            <a:endParaRPr lang="zh-CN" altLang="en-US" dirty="0"/>
          </a:p>
          <a:p>
            <a:pPr marL="457200" indent="-457200">
              <a:buFont typeface="Wingdings" panose="05000000000000000000" charset="0"/>
              <a:buChar char="ü"/>
            </a:pPr>
            <a:r>
              <a:rPr lang="zh-CN" altLang="en-US" dirty="0"/>
              <a:t>真实性：正规电子发票、复印件、税务系统下载，开票日期：</a:t>
            </a:r>
            <a:r>
              <a:rPr lang="en-US" altLang="zh-CN" dirty="0"/>
              <a:t>2024</a:t>
            </a:r>
            <a:r>
              <a:rPr lang="zh-CN" altLang="en-US" dirty="0"/>
              <a:t>年</a:t>
            </a:r>
            <a:r>
              <a:rPr lang="en-US" altLang="zh-CN" dirty="0"/>
              <a:t>1</a:t>
            </a:r>
            <a:r>
              <a:rPr lang="zh-CN" altLang="en-US" dirty="0"/>
              <a:t>月</a:t>
            </a:r>
            <a:r>
              <a:rPr lang="en-US" altLang="zh-CN" dirty="0"/>
              <a:t>1</a:t>
            </a:r>
            <a:r>
              <a:rPr lang="zh-CN" altLang="en-US" dirty="0"/>
              <a:t>日</a:t>
            </a:r>
            <a:r>
              <a:rPr lang="en-US" altLang="zh-CN" dirty="0"/>
              <a:t>--2024</a:t>
            </a:r>
            <a:r>
              <a:rPr lang="zh-CN" altLang="en-US" dirty="0"/>
              <a:t>年</a:t>
            </a:r>
            <a:r>
              <a:rPr lang="en-US" altLang="zh-CN" dirty="0"/>
              <a:t>12</a:t>
            </a:r>
            <a:r>
              <a:rPr lang="zh-CN" altLang="en-US" dirty="0"/>
              <a:t>月</a:t>
            </a:r>
            <a:r>
              <a:rPr lang="en-US" altLang="zh-CN" dirty="0"/>
              <a:t>31</a:t>
            </a:r>
            <a:r>
              <a:rPr lang="zh-CN" altLang="en-US" dirty="0"/>
              <a:t>日</a:t>
            </a:r>
            <a:endParaRPr lang="zh-CN" altLang="en-US" dirty="0"/>
          </a:p>
          <a:p>
            <a:pPr marL="457200" indent="-457200">
              <a:buFont typeface="Wingdings" panose="05000000000000000000" charset="0"/>
              <a:buChar char="ü"/>
            </a:pPr>
            <a:r>
              <a:rPr lang="zh-CN" altLang="en-US" dirty="0"/>
              <a:t>发票开具内容：检验检测费、技术服务费、技术咨询费</a:t>
            </a:r>
            <a:r>
              <a:rPr lang="en-US" altLang="zh-CN" dirty="0"/>
              <a:t>……</a:t>
            </a:r>
            <a:endParaRPr lang="zh-CN" altLang="en-US" dirty="0"/>
          </a:p>
          <a:p>
            <a:pPr marL="457200" indent="-457200">
              <a:buFont typeface="Wingdings" panose="05000000000000000000" charset="0"/>
              <a:buChar char="ü"/>
            </a:pPr>
            <a:r>
              <a:rPr lang="zh-CN" altLang="en-US" dirty="0"/>
              <a:t>一致性：发票与检测报告、合同单位名称一致</a:t>
            </a:r>
            <a:endParaRPr lang="zh-CN" altLang="en-US" dirty="0"/>
          </a:p>
          <a:p>
            <a:pPr marL="457200" indent="-457200">
              <a:buFont typeface="Wingdings" panose="05000000000000000000" charset="0"/>
              <a:buChar char="Ø"/>
            </a:pPr>
            <a:r>
              <a:rPr lang="zh-CN" altLang="en-US" dirty="0">
                <a:solidFill>
                  <a:srgbClr val="C00000"/>
                </a:solidFill>
              </a:rPr>
              <a:t>回款单</a:t>
            </a:r>
            <a:r>
              <a:rPr lang="en-US" altLang="zh-CN" dirty="0">
                <a:solidFill>
                  <a:srgbClr val="C00000"/>
                </a:solidFill>
              </a:rPr>
              <a:t>:</a:t>
            </a:r>
            <a:r>
              <a:rPr lang="zh-CN" altLang="en-US" dirty="0">
                <a:solidFill>
                  <a:srgbClr val="C00000"/>
                </a:solidFill>
              </a:rPr>
              <a:t>现金流的重要标志</a:t>
            </a:r>
            <a:endParaRPr lang="zh-CN" altLang="en-US" dirty="0">
              <a:solidFill>
                <a:srgbClr val="C00000"/>
              </a:solidFill>
            </a:endParaRPr>
          </a:p>
        </p:txBody>
      </p:sp>
      <p:pic>
        <p:nvPicPr>
          <p:cNvPr id="9" name="图片 8"/>
          <p:cNvPicPr>
            <a:picLocks noChangeAspect="1"/>
          </p:cNvPicPr>
          <p:nvPr/>
        </p:nvPicPr>
        <p:blipFill>
          <a:blip r:embed="rId5"/>
          <a:stretch>
            <a:fillRect/>
          </a:stretch>
        </p:blipFill>
        <p:spPr>
          <a:xfrm>
            <a:off x="8011160" y="1842770"/>
            <a:ext cx="5166995" cy="34328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custDataLst>
              <p:tags r:id="rId3"/>
            </p:custDataLst>
          </p:nvPr>
        </p:nvSpPr>
        <p:spPr>
          <a:xfrm>
            <a:off x="350520" y="266700"/>
            <a:ext cx="4670425"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佐证材料二</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3" name="图片 2"/>
          <p:cNvPicPr>
            <a:picLocks noChangeAspect="1"/>
          </p:cNvPicPr>
          <p:nvPr/>
        </p:nvPicPr>
        <p:blipFill>
          <a:blip r:embed="rId4"/>
          <a:stretch>
            <a:fillRect/>
          </a:stretch>
        </p:blipFill>
        <p:spPr>
          <a:xfrm>
            <a:off x="446405" y="1410970"/>
            <a:ext cx="2943225" cy="3964940"/>
          </a:xfrm>
          <a:prstGeom prst="rect">
            <a:avLst/>
          </a:prstGeom>
          <a:ln>
            <a:solidFill>
              <a:schemeClr val="tx1"/>
            </a:solidFill>
          </a:ln>
        </p:spPr>
      </p:pic>
      <p:pic>
        <p:nvPicPr>
          <p:cNvPr id="4" name="图片 3"/>
          <p:cNvPicPr>
            <a:picLocks noChangeAspect="1"/>
          </p:cNvPicPr>
          <p:nvPr/>
        </p:nvPicPr>
        <p:blipFill>
          <a:blip r:embed="rId5"/>
          <a:srcRect t="4075" b="13209"/>
          <a:stretch>
            <a:fillRect/>
          </a:stretch>
        </p:blipFill>
        <p:spPr>
          <a:xfrm>
            <a:off x="3618230" y="1410970"/>
            <a:ext cx="2867660" cy="3949700"/>
          </a:xfrm>
          <a:prstGeom prst="rect">
            <a:avLst/>
          </a:prstGeom>
          <a:ln>
            <a:solidFill>
              <a:schemeClr val="tx1"/>
            </a:solidFill>
          </a:ln>
        </p:spPr>
      </p:pic>
      <p:pic>
        <p:nvPicPr>
          <p:cNvPr id="6" name="图片 5"/>
          <p:cNvPicPr>
            <a:picLocks noChangeAspect="1"/>
          </p:cNvPicPr>
          <p:nvPr/>
        </p:nvPicPr>
        <p:blipFill>
          <a:blip r:embed="rId6"/>
          <a:stretch>
            <a:fillRect/>
          </a:stretch>
        </p:blipFill>
        <p:spPr>
          <a:xfrm>
            <a:off x="9811385" y="1410970"/>
            <a:ext cx="3123565" cy="3964940"/>
          </a:xfrm>
          <a:prstGeom prst="rect">
            <a:avLst/>
          </a:prstGeom>
          <a:ln>
            <a:solidFill>
              <a:schemeClr val="tx1"/>
            </a:solidFill>
          </a:ln>
        </p:spPr>
      </p:pic>
      <p:pic>
        <p:nvPicPr>
          <p:cNvPr id="8" name="图片 7"/>
          <p:cNvPicPr>
            <a:picLocks noChangeAspect="1"/>
          </p:cNvPicPr>
          <p:nvPr/>
        </p:nvPicPr>
        <p:blipFill>
          <a:blip r:embed="rId7"/>
          <a:stretch>
            <a:fillRect/>
          </a:stretch>
        </p:blipFill>
        <p:spPr>
          <a:xfrm>
            <a:off x="6714490" y="1410970"/>
            <a:ext cx="2766060" cy="3984625"/>
          </a:xfrm>
          <a:prstGeom prst="rect">
            <a:avLst/>
          </a:prstGeom>
          <a:ln>
            <a:solidFill>
              <a:schemeClr val="tx1"/>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4698365" y="1052830"/>
            <a:ext cx="2894965" cy="3746500"/>
          </a:xfrm>
          <a:prstGeom prst="rect">
            <a:avLst/>
          </a:prstGeom>
          <a:ln>
            <a:solidFill>
              <a:schemeClr val="tx1"/>
            </a:solidFill>
          </a:ln>
        </p:spPr>
      </p:pic>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2"/>
            <a:stretch>
              <a:fillRect/>
            </a:stretch>
          </p:blipFill>
          <p:spPr>
            <a:xfrm flipV="1">
              <a:off x="0" y="7171580"/>
              <a:ext cx="13771562" cy="720080"/>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2"/>
          <a:stretch>
            <a:fillRect/>
          </a:stretch>
        </p:blipFill>
        <p:spPr>
          <a:xfrm flipV="1">
            <a:off x="53250" y="981139"/>
            <a:ext cx="3186369" cy="38384"/>
          </a:xfrm>
          <a:prstGeom prst="rect">
            <a:avLst/>
          </a:prstGeom>
        </p:spPr>
      </p:pic>
      <p:sp>
        <p:nvSpPr>
          <p:cNvPr id="5" name="文本框 4"/>
          <p:cNvSpPr txBox="1"/>
          <p:nvPr>
            <p:custDataLst>
              <p:tags r:id="rId4"/>
            </p:custDataLst>
          </p:nvPr>
        </p:nvSpPr>
        <p:spPr>
          <a:xfrm>
            <a:off x="350520" y="266700"/>
            <a:ext cx="4785360" cy="645160"/>
          </a:xfrm>
          <a:prstGeom prst="rect">
            <a:avLst/>
          </a:prstGeom>
          <a:noFill/>
        </p:spPr>
        <p:txBody>
          <a:bodyPr wrap="square" rtlCol="0">
            <a:spAutoFit/>
          </a:bodyPr>
          <a:lstStyle/>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佐证材料二</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12" name="图片 11"/>
          <p:cNvPicPr>
            <a:picLocks noChangeAspect="1"/>
          </p:cNvPicPr>
          <p:nvPr/>
        </p:nvPicPr>
        <p:blipFill>
          <a:blip r:embed="rId1"/>
          <a:stretch>
            <a:fillRect/>
          </a:stretch>
        </p:blipFill>
        <p:spPr>
          <a:xfrm>
            <a:off x="7289800" y="1771015"/>
            <a:ext cx="2863850" cy="4055745"/>
          </a:xfrm>
          <a:prstGeom prst="rect">
            <a:avLst/>
          </a:prstGeom>
          <a:ln>
            <a:solidFill>
              <a:schemeClr val="tx1"/>
            </a:solidFill>
          </a:ln>
        </p:spPr>
      </p:pic>
      <p:pic>
        <p:nvPicPr>
          <p:cNvPr id="14" name="图片 13"/>
          <p:cNvPicPr>
            <a:picLocks noChangeAspect="1"/>
          </p:cNvPicPr>
          <p:nvPr/>
        </p:nvPicPr>
        <p:blipFill>
          <a:blip r:embed="rId5"/>
          <a:stretch>
            <a:fillRect/>
          </a:stretch>
        </p:blipFill>
        <p:spPr>
          <a:xfrm>
            <a:off x="9810115" y="1122680"/>
            <a:ext cx="3636645" cy="2386965"/>
          </a:xfrm>
          <a:prstGeom prst="rect">
            <a:avLst/>
          </a:prstGeom>
          <a:ln>
            <a:solidFill>
              <a:schemeClr val="tx1"/>
            </a:solidFill>
          </a:ln>
        </p:spPr>
      </p:pic>
      <p:pic>
        <p:nvPicPr>
          <p:cNvPr id="10" name="图片 9"/>
          <p:cNvPicPr>
            <a:picLocks noChangeAspect="1"/>
          </p:cNvPicPr>
          <p:nvPr/>
        </p:nvPicPr>
        <p:blipFill>
          <a:blip r:embed="rId6"/>
          <a:stretch>
            <a:fillRect/>
          </a:stretch>
        </p:blipFill>
        <p:spPr>
          <a:xfrm>
            <a:off x="2754630" y="1913890"/>
            <a:ext cx="2615565" cy="3595370"/>
          </a:xfrm>
          <a:prstGeom prst="rect">
            <a:avLst/>
          </a:prstGeom>
          <a:ln>
            <a:solidFill>
              <a:schemeClr val="tx1"/>
            </a:solidFill>
          </a:ln>
        </p:spPr>
      </p:pic>
      <p:pic>
        <p:nvPicPr>
          <p:cNvPr id="9" name="图片 8"/>
          <p:cNvPicPr>
            <a:picLocks noChangeAspect="1"/>
          </p:cNvPicPr>
          <p:nvPr/>
        </p:nvPicPr>
        <p:blipFill>
          <a:blip r:embed="rId7"/>
          <a:stretch>
            <a:fillRect/>
          </a:stretch>
        </p:blipFill>
        <p:spPr>
          <a:xfrm>
            <a:off x="234315" y="1569085"/>
            <a:ext cx="2807335" cy="3470275"/>
          </a:xfrm>
          <a:prstGeom prst="rect">
            <a:avLst/>
          </a:prstGeom>
          <a:ln>
            <a:solidFill>
              <a:schemeClr val="tx1"/>
            </a:solidFill>
          </a:ln>
        </p:spPr>
      </p:pic>
      <p:sp>
        <p:nvSpPr>
          <p:cNvPr id="15" name="矩形 14"/>
          <p:cNvSpPr/>
          <p:nvPr>
            <p:custDataLst>
              <p:tags r:id="rId8"/>
            </p:custDataLst>
          </p:nvPr>
        </p:nvSpPr>
        <p:spPr>
          <a:xfrm>
            <a:off x="5610860" y="2562860"/>
            <a:ext cx="1440815" cy="584835"/>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16" name="矩形 15"/>
          <p:cNvSpPr/>
          <p:nvPr>
            <p:custDataLst>
              <p:tags r:id="rId9"/>
            </p:custDataLst>
          </p:nvPr>
        </p:nvSpPr>
        <p:spPr>
          <a:xfrm>
            <a:off x="7434580" y="1842770"/>
            <a:ext cx="2284095" cy="585470"/>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pic>
        <p:nvPicPr>
          <p:cNvPr id="17" name="图片 16"/>
          <p:cNvPicPr>
            <a:picLocks noChangeAspect="1"/>
          </p:cNvPicPr>
          <p:nvPr/>
        </p:nvPicPr>
        <p:blipFill>
          <a:blip r:embed="rId10"/>
          <a:stretch>
            <a:fillRect/>
          </a:stretch>
        </p:blipFill>
        <p:spPr>
          <a:xfrm>
            <a:off x="4626610" y="4003040"/>
            <a:ext cx="2286635" cy="3040380"/>
          </a:xfrm>
          <a:prstGeom prst="rect">
            <a:avLst/>
          </a:prstGeom>
        </p:spPr>
      </p:pic>
      <p:sp>
        <p:nvSpPr>
          <p:cNvPr id="18" name="矩形 17"/>
          <p:cNvSpPr/>
          <p:nvPr>
            <p:custDataLst>
              <p:tags r:id="rId11"/>
            </p:custDataLst>
          </p:nvPr>
        </p:nvSpPr>
        <p:spPr>
          <a:xfrm>
            <a:off x="4842510" y="4723130"/>
            <a:ext cx="1966595" cy="699135"/>
          </a:xfrm>
          <a:prstGeom prst="rect">
            <a:avLst/>
          </a:prstGeom>
          <a:noFill/>
          <a:ln w="12700">
            <a:solidFill>
              <a:srgbClr val="C00000"/>
            </a:solidFill>
          </a:ln>
          <a:extLst>
            <a:ext uri="{909E8E84-426E-40DD-AFC4-6F175D3DCCD1}">
              <a14:hiddenFill xmlns:a14="http://schemas.microsoft.com/office/drawing/2010/main">
                <a:solidFill>
                  <a:srgbClr val="8EAADC"/>
                </a:solidFill>
              </a14:hiddenFill>
            </a:ext>
          </a:extLst>
        </p:spPr>
        <p:txBody>
          <a:bodyPr vert="horz" wrap="square" lIns="90000" tIns="46800" rIns="90000" bIns="46800" numCol="1" anchor="t" anchorCtr="0" compatLnSpc="1">
            <a:normAutofit lnSpcReduction="20000"/>
          </a:bodyPr>
          <a:p>
            <a:pPr>
              <a:lnSpc>
                <a:spcPct val="120000"/>
              </a:lnSpc>
            </a:pPr>
            <a:endParaRPr lang="id-ID" altLang="en-US">
              <a:latin typeface="Arial" panose="020B0604020202020204" pitchFamily="34" charset="0"/>
              <a:ea typeface="微软雅黑" panose="020B0503020204020204" charset="-122"/>
              <a:sym typeface="Arial" panose="020B0604020202020204" pitchFamily="34" charset="0"/>
            </a:endParaRPr>
          </a:p>
        </p:txBody>
      </p:sp>
      <p:sp>
        <p:nvSpPr>
          <p:cNvPr id="19" name="文本框 18"/>
          <p:cNvSpPr txBox="1"/>
          <p:nvPr/>
        </p:nvSpPr>
        <p:spPr>
          <a:xfrm>
            <a:off x="810260" y="5509260"/>
            <a:ext cx="1445895" cy="506730"/>
          </a:xfrm>
          <a:prstGeom prst="rect">
            <a:avLst/>
          </a:prstGeom>
          <a:noFill/>
        </p:spPr>
        <p:txBody>
          <a:bodyPr wrap="square" rtlCol="0">
            <a:spAutoFit/>
          </a:bodyPr>
          <a:p>
            <a:r>
              <a:rPr lang="zh-CN" altLang="en-US">
                <a:solidFill>
                  <a:srgbClr val="C00000"/>
                </a:solidFill>
                <a:latin typeface="华文中宋" panose="02010600040101010101" pitchFamily="2" charset="-122"/>
                <a:ea typeface="华文中宋" panose="02010600040101010101" pitchFamily="2" charset="-122"/>
              </a:rPr>
              <a:t>一致性</a:t>
            </a:r>
            <a:endParaRPr lang="zh-CN" altLang="en-US">
              <a:solidFill>
                <a:srgbClr val="C00000"/>
              </a:solidFill>
              <a:latin typeface="华文中宋" panose="02010600040101010101" pitchFamily="2" charset="-122"/>
              <a:ea typeface="华文中宋" panose="02010600040101010101" pitchFamily="2" charset="-122"/>
            </a:endParaRPr>
          </a:p>
        </p:txBody>
      </p:sp>
      <p:sp>
        <p:nvSpPr>
          <p:cNvPr id="20" name="文本框 19"/>
          <p:cNvSpPr txBox="1"/>
          <p:nvPr>
            <p:custDataLst>
              <p:tags r:id="rId12"/>
            </p:custDataLst>
          </p:nvPr>
        </p:nvSpPr>
        <p:spPr>
          <a:xfrm>
            <a:off x="5405755" y="330835"/>
            <a:ext cx="1736090" cy="506730"/>
          </a:xfrm>
          <a:prstGeom prst="rect">
            <a:avLst/>
          </a:prstGeom>
          <a:noFill/>
        </p:spPr>
        <p:txBody>
          <a:bodyPr wrap="square" rtlCol="0">
            <a:spAutoFit/>
          </a:bodyPr>
          <a:p>
            <a:r>
              <a:rPr lang="zh-CN" altLang="en-US">
                <a:solidFill>
                  <a:srgbClr val="C00000"/>
                </a:solidFill>
                <a:latin typeface="华文中宋" panose="02010600040101010101" pitchFamily="2" charset="-122"/>
                <a:ea typeface="华文中宋" panose="02010600040101010101" pitchFamily="2" charset="-122"/>
              </a:rPr>
              <a:t>金额明确</a:t>
            </a:r>
            <a:endParaRPr lang="zh-CN" altLang="en-US">
              <a:solidFill>
                <a:srgbClr val="C00000"/>
              </a:solidFill>
              <a:latin typeface="华文中宋" panose="02010600040101010101" pitchFamily="2" charset="-122"/>
              <a:ea typeface="华文中宋" panose="02010600040101010101" pitchFamily="2" charset="-122"/>
            </a:endParaRPr>
          </a:p>
        </p:txBody>
      </p:sp>
      <p:sp>
        <p:nvSpPr>
          <p:cNvPr id="21" name="文本框 20"/>
          <p:cNvSpPr txBox="1"/>
          <p:nvPr>
            <p:custDataLst>
              <p:tags r:id="rId13"/>
            </p:custDataLst>
          </p:nvPr>
        </p:nvSpPr>
        <p:spPr>
          <a:xfrm>
            <a:off x="7289800" y="6523355"/>
            <a:ext cx="1703705" cy="506730"/>
          </a:xfrm>
          <a:prstGeom prst="rect">
            <a:avLst/>
          </a:prstGeom>
          <a:noFill/>
        </p:spPr>
        <p:txBody>
          <a:bodyPr wrap="square" rtlCol="0">
            <a:spAutoFit/>
          </a:bodyPr>
          <a:p>
            <a:r>
              <a:rPr lang="zh-CN" altLang="en-US">
                <a:solidFill>
                  <a:srgbClr val="C00000"/>
                </a:solidFill>
                <a:latin typeface="华文中宋" panose="02010600040101010101" pitchFamily="2" charset="-122"/>
                <a:ea typeface="华文中宋" panose="02010600040101010101" pitchFamily="2" charset="-122"/>
              </a:rPr>
              <a:t>脱密处理</a:t>
            </a:r>
            <a:endParaRPr lang="zh-CN" altLang="en-US">
              <a:solidFill>
                <a:srgbClr val="C00000"/>
              </a:solidFill>
              <a:latin typeface="华文中宋" panose="02010600040101010101" pitchFamily="2" charset="-122"/>
              <a:ea typeface="华文中宋" panose="02010600040101010101" pitchFamily="2" charset="-122"/>
            </a:endParaRPr>
          </a:p>
        </p:txBody>
      </p:sp>
      <p:sp>
        <p:nvSpPr>
          <p:cNvPr id="22" name="文本框 21"/>
          <p:cNvSpPr txBox="1"/>
          <p:nvPr>
            <p:custDataLst>
              <p:tags r:id="rId14"/>
            </p:custDataLst>
          </p:nvPr>
        </p:nvSpPr>
        <p:spPr>
          <a:xfrm>
            <a:off x="7938770" y="330835"/>
            <a:ext cx="1703705" cy="1337945"/>
          </a:xfrm>
          <a:prstGeom prst="rect">
            <a:avLst/>
          </a:prstGeom>
          <a:noFill/>
        </p:spPr>
        <p:txBody>
          <a:bodyPr wrap="square" rtlCol="0">
            <a:spAutoFit/>
          </a:bodyPr>
          <a:p>
            <a:r>
              <a:rPr lang="zh-CN" altLang="en-US">
                <a:solidFill>
                  <a:srgbClr val="C00000"/>
                </a:solidFill>
                <a:latin typeface="华文中宋" panose="02010600040101010101" pitchFamily="2" charset="-122"/>
                <a:ea typeface="华文中宋" panose="02010600040101010101" pitchFamily="2" charset="-122"/>
              </a:rPr>
              <a:t>明确检验检测（研究）内容</a:t>
            </a:r>
            <a:endParaRPr lang="zh-CN" altLang="en-US">
              <a:solidFill>
                <a:srgbClr val="C00000"/>
              </a:solidFill>
              <a:latin typeface="华文中宋" panose="02010600040101010101" pitchFamily="2" charset="-122"/>
              <a:ea typeface="华文中宋" panose="02010600040101010101" pitchFamily="2" charset="-122"/>
            </a:endParaRPr>
          </a:p>
        </p:txBody>
      </p:sp>
      <p:sp>
        <p:nvSpPr>
          <p:cNvPr id="23" name="文本框 22"/>
          <p:cNvSpPr txBox="1"/>
          <p:nvPr>
            <p:custDataLst>
              <p:tags r:id="rId15"/>
            </p:custDataLst>
          </p:nvPr>
        </p:nvSpPr>
        <p:spPr>
          <a:xfrm>
            <a:off x="10963275" y="3858895"/>
            <a:ext cx="1445895" cy="506730"/>
          </a:xfrm>
          <a:prstGeom prst="rect">
            <a:avLst/>
          </a:prstGeom>
          <a:noFill/>
        </p:spPr>
        <p:txBody>
          <a:bodyPr wrap="square" rtlCol="0">
            <a:spAutoFit/>
          </a:bodyPr>
          <a:p>
            <a:r>
              <a:rPr lang="zh-CN" altLang="en-US">
                <a:solidFill>
                  <a:srgbClr val="C00000"/>
                </a:solidFill>
                <a:latin typeface="华文中宋" panose="02010600040101010101" pitchFamily="2" charset="-122"/>
                <a:ea typeface="华文中宋" panose="02010600040101010101" pitchFamily="2" charset="-122"/>
              </a:rPr>
              <a:t>完整性</a:t>
            </a:r>
            <a:endParaRPr lang="zh-CN" altLang="en-US">
              <a:solidFill>
                <a:srgbClr val="C00000"/>
              </a:solidFill>
              <a:latin typeface="华文中宋" panose="02010600040101010101" pitchFamily="2" charset="-122"/>
              <a:ea typeface="华文中宋" panose="0201060004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7171580"/>
            <a:ext cx="13771562" cy="720080"/>
            <a:chOff x="0" y="7171580"/>
            <a:chExt cx="13771562" cy="720080"/>
          </a:xfrm>
        </p:grpSpPr>
        <p:pic>
          <p:nvPicPr>
            <p:cNvPr id="24" name="图片 23"/>
            <p:cNvPicPr/>
            <p:nvPr/>
          </p:nvPicPr>
          <p:blipFill>
            <a:blip r:embed="rId1"/>
            <a:stretch>
              <a:fillRect/>
            </a:stretch>
          </p:blipFill>
          <p:spPr>
            <a:xfrm flipV="1">
              <a:off x="0" y="7171580"/>
              <a:ext cx="13771562" cy="72008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000" y="7362000"/>
              <a:ext cx="2400179" cy="286319"/>
            </a:xfrm>
            <a:prstGeom prst="rect">
              <a:avLst/>
            </a:prstGeom>
          </p:spPr>
        </p:pic>
      </p:grpSp>
      <p:pic>
        <p:nvPicPr>
          <p:cNvPr id="26" name="图片 25"/>
          <p:cNvPicPr>
            <a:picLocks noChangeAspect="1"/>
          </p:cNvPicPr>
          <p:nvPr/>
        </p:nvPicPr>
        <p:blipFill>
          <a:blip r:embed="rId1"/>
          <a:stretch>
            <a:fillRect/>
          </a:stretch>
        </p:blipFill>
        <p:spPr>
          <a:xfrm flipV="1">
            <a:off x="53250" y="981139"/>
            <a:ext cx="3186369" cy="38384"/>
          </a:xfrm>
          <a:prstGeom prst="rect">
            <a:avLst/>
          </a:prstGeom>
        </p:spPr>
      </p:pic>
      <p:sp>
        <p:nvSpPr>
          <p:cNvPr id="5" name="文本框 4"/>
          <p:cNvSpPr txBox="1"/>
          <p:nvPr>
            <p:custDataLst>
              <p:tags r:id="rId3"/>
            </p:custDataLst>
          </p:nvPr>
        </p:nvSpPr>
        <p:spPr>
          <a:xfrm>
            <a:off x="350520" y="266700"/>
            <a:ext cx="5328285" cy="645160"/>
          </a:xfrm>
          <a:prstGeom prst="rect">
            <a:avLst/>
          </a:prstGeom>
          <a:noFill/>
        </p:spPr>
        <p:txBody>
          <a:bodyPr wrap="square" rtlCol="0">
            <a:spAutoFit/>
          </a:bodyPr>
          <a:p>
            <a:r>
              <a:rPr lang="zh-CN" altLang="en-US" sz="3600" b="1" dirty="0">
                <a:solidFill>
                  <a:srgbClr val="005097"/>
                </a:solidFill>
                <a:latin typeface="华文彩云" panose="02010800040101010101" pitchFamily="2" charset="-122"/>
                <a:ea typeface="华文彩云" panose="02010800040101010101" pitchFamily="2" charset="-122"/>
              </a:rPr>
              <a:t>财政奖补</a:t>
            </a:r>
            <a:r>
              <a:rPr lang="en-US" altLang="zh-CN" sz="3600" b="1" dirty="0">
                <a:solidFill>
                  <a:srgbClr val="005097"/>
                </a:solidFill>
                <a:latin typeface="华文彩云" panose="02010800040101010101" pitchFamily="2" charset="-122"/>
                <a:ea typeface="华文彩云" panose="02010800040101010101" pitchFamily="2" charset="-122"/>
              </a:rPr>
              <a:t>---</a:t>
            </a:r>
            <a:r>
              <a:rPr lang="zh-CN" altLang="en-US" sz="3600" b="1" dirty="0">
                <a:solidFill>
                  <a:srgbClr val="005097"/>
                </a:solidFill>
                <a:latin typeface="华文彩云" panose="02010800040101010101" pitchFamily="2" charset="-122"/>
                <a:ea typeface="华文彩云" panose="02010800040101010101" pitchFamily="2" charset="-122"/>
              </a:rPr>
              <a:t>佐证材料三</a:t>
            </a:r>
            <a:endParaRPr lang="zh-CN" altLang="en-US" sz="3600" b="1" dirty="0">
              <a:solidFill>
                <a:srgbClr val="005097"/>
              </a:solidFill>
              <a:latin typeface="华文彩云" panose="02010800040101010101" pitchFamily="2" charset="-122"/>
              <a:ea typeface="华文彩云" panose="02010800040101010101" pitchFamily="2" charset="-122"/>
            </a:endParaRPr>
          </a:p>
        </p:txBody>
      </p:sp>
      <p:pic>
        <p:nvPicPr>
          <p:cNvPr id="3" name="图片 2"/>
          <p:cNvPicPr>
            <a:picLocks noChangeAspect="1"/>
          </p:cNvPicPr>
          <p:nvPr/>
        </p:nvPicPr>
        <p:blipFill>
          <a:blip r:embed="rId4"/>
          <a:stretch>
            <a:fillRect/>
          </a:stretch>
        </p:blipFill>
        <p:spPr>
          <a:xfrm>
            <a:off x="10381615" y="1122680"/>
            <a:ext cx="2997835" cy="3582035"/>
          </a:xfrm>
          <a:prstGeom prst="rect">
            <a:avLst/>
          </a:prstGeom>
          <a:ln>
            <a:solidFill>
              <a:schemeClr val="tx1"/>
            </a:solidFill>
          </a:ln>
        </p:spPr>
      </p:pic>
      <p:sp>
        <p:nvSpPr>
          <p:cNvPr id="20" name="文本框 19"/>
          <p:cNvSpPr txBox="1"/>
          <p:nvPr>
            <p:custDataLst>
              <p:tags r:id="rId5"/>
            </p:custDataLst>
          </p:nvPr>
        </p:nvSpPr>
        <p:spPr>
          <a:xfrm>
            <a:off x="449580" y="5533390"/>
            <a:ext cx="5953125" cy="922020"/>
          </a:xfrm>
          <a:prstGeom prst="rect">
            <a:avLst/>
          </a:prstGeom>
          <a:noFill/>
        </p:spPr>
        <p:txBody>
          <a:bodyPr wrap="square" rtlCol="0">
            <a:spAutoFit/>
          </a:bodyPr>
          <a:p>
            <a:pPr marL="457200" indent="-457200">
              <a:buFont typeface="Wingdings" panose="05000000000000000000" charset="0"/>
              <a:buChar char="ü"/>
            </a:pPr>
            <a:r>
              <a:rPr lang="zh-CN" altLang="en-US">
                <a:solidFill>
                  <a:srgbClr val="C00000"/>
                </a:solidFill>
                <a:latin typeface="华文中宋" panose="02010600040101010101" pitchFamily="2" charset="-122"/>
                <a:ea typeface="华文中宋" panose="02010600040101010101" pitchFamily="2" charset="-122"/>
              </a:rPr>
              <a:t>发票、合同、检测报告缺一不可，按照仪器分类准备。</a:t>
            </a:r>
            <a:endParaRPr lang="zh-CN" altLang="en-US">
              <a:solidFill>
                <a:srgbClr val="C00000"/>
              </a:solidFill>
              <a:latin typeface="华文中宋" panose="02010600040101010101" pitchFamily="2" charset="-122"/>
              <a:ea typeface="华文中宋" panose="02010600040101010101" pitchFamily="2" charset="-122"/>
            </a:endParaRPr>
          </a:p>
        </p:txBody>
      </p:sp>
      <p:sp>
        <p:nvSpPr>
          <p:cNvPr id="7" name="文本框 6"/>
          <p:cNvSpPr txBox="1"/>
          <p:nvPr/>
        </p:nvSpPr>
        <p:spPr>
          <a:xfrm>
            <a:off x="5678805" y="1122680"/>
            <a:ext cx="4702810" cy="1635760"/>
          </a:xfrm>
          <a:prstGeom prst="rect">
            <a:avLst/>
          </a:prstGeom>
        </p:spPr>
        <p:txBody>
          <a:bodyPr wrap="square">
            <a:noAutofit/>
          </a:bodyPr>
          <a:p>
            <a:pPr marL="457200" indent="-457200" algn="l" defTabSz="1371600">
              <a:buClrTx/>
              <a:buSzTx/>
              <a:buFont typeface="Wingdings" panose="05000000000000000000" charset="0"/>
              <a:buChar char="ü"/>
            </a:pPr>
            <a:r>
              <a:rPr lang="zh-CN" altLang="en-US" sz="2700" b="0" i="0">
                <a:solidFill>
                  <a:srgbClr val="C00000"/>
                </a:solidFill>
                <a:latin typeface="华文中宋" panose="02010600040101010101" pitchFamily="2" charset="-122"/>
                <a:ea typeface="华文中宋" panose="02010600040101010101" pitchFamily="2" charset="-122"/>
              </a:rPr>
              <a:t>对于检测样品30个及以下的，检测报告、数据全部提交；</a:t>
            </a:r>
            <a:endParaRPr lang="zh-CN" altLang="en-US" sz="2700" b="0" i="0">
              <a:solidFill>
                <a:srgbClr val="C00000"/>
              </a:solidFill>
              <a:latin typeface="华文中宋" panose="02010600040101010101" pitchFamily="2" charset="-122"/>
              <a:ea typeface="华文中宋" panose="02010600040101010101" pitchFamily="2" charset="-122"/>
            </a:endParaRPr>
          </a:p>
          <a:p>
            <a:pPr marL="457200" indent="-457200" algn="l" defTabSz="1371600">
              <a:buClrTx/>
              <a:buSzTx/>
              <a:buFont typeface="Wingdings" panose="05000000000000000000" charset="0"/>
              <a:buChar char="ü"/>
            </a:pPr>
            <a:r>
              <a:rPr lang="zh-CN" altLang="en-US" sz="2700" b="0" i="0">
                <a:solidFill>
                  <a:srgbClr val="C00000"/>
                </a:solidFill>
                <a:latin typeface="华文中宋" panose="02010600040101010101" pitchFamily="2" charset="-122"/>
                <a:ea typeface="华文中宋" panose="02010600040101010101" pitchFamily="2" charset="-122"/>
              </a:rPr>
              <a:t>对于检测样品30个以上的，提供不少于</a:t>
            </a:r>
            <a:r>
              <a:rPr lang="en-US" altLang="zh-CN" sz="2700" b="0" i="0">
                <a:solidFill>
                  <a:srgbClr val="C00000"/>
                </a:solidFill>
                <a:latin typeface="华文中宋" panose="02010600040101010101" pitchFamily="2" charset="-122"/>
                <a:ea typeface="华文中宋" panose="02010600040101010101" pitchFamily="2" charset="-122"/>
              </a:rPr>
              <a:t>20</a:t>
            </a:r>
            <a:r>
              <a:rPr lang="zh-CN" altLang="en-US" sz="2700" b="0" i="0">
                <a:solidFill>
                  <a:srgbClr val="C00000"/>
                </a:solidFill>
                <a:latin typeface="华文中宋" panose="02010600040101010101" pitchFamily="2" charset="-122"/>
                <a:ea typeface="华文中宋" panose="02010600040101010101" pitchFamily="2" charset="-122"/>
              </a:rPr>
              <a:t>个检测数据及数据列表，并加盖相应公章即可；</a:t>
            </a:r>
            <a:endParaRPr lang="zh-CN" altLang="en-US" sz="2700" b="0" i="0">
              <a:solidFill>
                <a:srgbClr val="C00000"/>
              </a:solidFill>
              <a:latin typeface="华文中宋" panose="02010600040101010101" pitchFamily="2" charset="-122"/>
              <a:ea typeface="华文中宋" panose="02010600040101010101" pitchFamily="2" charset="-122"/>
            </a:endParaRPr>
          </a:p>
        </p:txBody>
      </p:sp>
      <p:pic>
        <p:nvPicPr>
          <p:cNvPr id="9" name="图片 8"/>
          <p:cNvPicPr>
            <a:picLocks noChangeAspect="1"/>
          </p:cNvPicPr>
          <p:nvPr/>
        </p:nvPicPr>
        <p:blipFill>
          <a:blip r:embed="rId6"/>
          <a:stretch>
            <a:fillRect/>
          </a:stretch>
        </p:blipFill>
        <p:spPr>
          <a:xfrm>
            <a:off x="6426835" y="4867275"/>
            <a:ext cx="6773545" cy="2431415"/>
          </a:xfrm>
          <a:prstGeom prst="rect">
            <a:avLst/>
          </a:prstGeom>
        </p:spPr>
      </p:pic>
      <p:pic>
        <p:nvPicPr>
          <p:cNvPr id="6" name="图片 5"/>
          <p:cNvPicPr>
            <a:picLocks noChangeAspect="1"/>
          </p:cNvPicPr>
          <p:nvPr/>
        </p:nvPicPr>
        <p:blipFill>
          <a:blip r:embed="rId7"/>
          <a:stretch>
            <a:fillRect/>
          </a:stretch>
        </p:blipFill>
        <p:spPr>
          <a:xfrm>
            <a:off x="90170" y="1123315"/>
            <a:ext cx="5451475" cy="3622675"/>
          </a:xfrm>
          <a:prstGeom prst="rect">
            <a:avLst/>
          </a:prstGeom>
          <a:ln>
            <a:solidFill>
              <a:schemeClr val="tx1"/>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9611831" y="7178841"/>
            <a:ext cx="3114263" cy="384590"/>
          </a:xfrm>
          <a:prstGeom prst="rect">
            <a:avLst/>
          </a:prstGeom>
        </p:spPr>
      </p:pic>
      <p:grpSp>
        <p:nvGrpSpPr>
          <p:cNvPr id="13" name="组合 12"/>
          <p:cNvGrpSpPr/>
          <p:nvPr/>
        </p:nvGrpSpPr>
        <p:grpSpPr>
          <a:xfrm>
            <a:off x="4266206" y="3572728"/>
            <a:ext cx="5077455" cy="1366602"/>
            <a:chOff x="2843808" y="2380839"/>
            <a:chExt cx="3384578" cy="910693"/>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2380839"/>
              <a:ext cx="3384578" cy="838983"/>
            </a:xfrm>
            <a:prstGeom prst="rect">
              <a:avLst/>
            </a:prstGeom>
          </p:spPr>
        </p:pic>
        <p:sp>
          <p:nvSpPr>
            <p:cNvPr id="11" name="TextBox 10"/>
            <p:cNvSpPr txBox="1"/>
            <p:nvPr/>
          </p:nvSpPr>
          <p:spPr>
            <a:xfrm>
              <a:off x="3347864" y="2900047"/>
              <a:ext cx="2732756" cy="391485"/>
            </a:xfrm>
            <a:prstGeom prst="rect">
              <a:avLst/>
            </a:prstGeom>
            <a:noFill/>
          </p:spPr>
          <p:txBody>
            <a:bodyPr wrap="square" rtlCol="0">
              <a:spAutoFit/>
            </a:bodyPr>
            <a:lstStyle/>
            <a:p>
              <a:pPr algn="dist">
                <a:lnSpc>
                  <a:spcPct val="120000"/>
                </a:lnSpc>
              </a:pPr>
              <a:r>
                <a:rPr lang="zh-CN" altLang="en-US" sz="1400" kern="500" dirty="0">
                  <a:solidFill>
                    <a:schemeClr val="tx2"/>
                  </a:solidFill>
                  <a:latin typeface="微软雅黑" panose="020B0503020204020204" charset="-122"/>
                  <a:ea typeface="微软雅黑" panose="020B0503020204020204" charset="-122"/>
                </a:rPr>
                <a:t>地址：湖南省长沙市八一路</a:t>
              </a:r>
              <a:r>
                <a:rPr lang="en-US" altLang="zh-CN" sz="1400" kern="500" dirty="0">
                  <a:solidFill>
                    <a:schemeClr val="tx2"/>
                  </a:solidFill>
                  <a:latin typeface="微软雅黑" panose="020B0503020204020204" charset="-122"/>
                  <a:ea typeface="微软雅黑" panose="020B0503020204020204" charset="-122"/>
                </a:rPr>
                <a:t>59</a:t>
              </a:r>
              <a:r>
                <a:rPr lang="zh-CN" altLang="en-US" sz="1400" kern="500" dirty="0">
                  <a:solidFill>
                    <a:schemeClr val="tx2"/>
                  </a:solidFill>
                  <a:latin typeface="微软雅黑" panose="020B0503020204020204" charset="-122"/>
                  <a:ea typeface="微软雅黑" panose="020B0503020204020204" charset="-122"/>
                </a:rPr>
                <a:t>号科技信息大楼</a:t>
              </a:r>
              <a:endParaRPr lang="en-US" altLang="zh-CN" sz="1400" kern="500" dirty="0">
                <a:solidFill>
                  <a:schemeClr val="tx2"/>
                </a:solidFill>
                <a:latin typeface="微软雅黑" panose="020B0503020204020204" charset="-122"/>
                <a:ea typeface="微软雅黑" panose="020B0503020204020204" charset="-122"/>
              </a:endParaRPr>
            </a:p>
            <a:p>
              <a:pPr algn="dist">
                <a:lnSpc>
                  <a:spcPct val="120000"/>
                </a:lnSpc>
              </a:pPr>
              <a:r>
                <a:rPr lang="zh-CN" altLang="en-US" sz="1400" kern="500" spc="-100" dirty="0">
                  <a:solidFill>
                    <a:schemeClr val="tx2"/>
                  </a:solidFill>
                  <a:latin typeface="微软雅黑" panose="020B0503020204020204" charset="-122"/>
                  <a:ea typeface="微软雅黑" panose="020B0503020204020204" charset="-122"/>
                </a:rPr>
                <a:t>电话：</a:t>
              </a:r>
              <a:r>
                <a:rPr lang="en-US" altLang="zh-CN" sz="1400" kern="500" spc="-100" dirty="0">
                  <a:solidFill>
                    <a:schemeClr val="tx2"/>
                  </a:solidFill>
                  <a:latin typeface="微软雅黑" panose="020B0503020204020204" charset="-122"/>
                  <a:ea typeface="微软雅黑" panose="020B0503020204020204" charset="-122"/>
                </a:rPr>
                <a:t>0731-84586790  </a:t>
              </a:r>
              <a:r>
                <a:rPr lang="zh-CN" altLang="en-US" sz="1400" kern="500" spc="-100" dirty="0">
                  <a:solidFill>
                    <a:schemeClr val="tx2"/>
                  </a:solidFill>
                  <a:latin typeface="微软雅黑" panose="020B0503020204020204" charset="-122"/>
                  <a:ea typeface="微软雅黑" panose="020B0503020204020204" charset="-122"/>
                </a:rPr>
                <a:t>网址：</a:t>
              </a:r>
              <a:r>
                <a:rPr lang="en-US" altLang="zh-CN" sz="1400" kern="500" spc="-100" dirty="0">
                  <a:solidFill>
                    <a:schemeClr val="tx2"/>
                  </a:solidFill>
                  <a:latin typeface="微软雅黑" panose="020B0503020204020204" charset="-122"/>
                  <a:ea typeface="微软雅黑" panose="020B0503020204020204" charset="-122"/>
                </a:rPr>
                <a:t>www.hninfo.org.cn</a:t>
              </a:r>
              <a:endParaRPr lang="zh-CN" altLang="en-US" sz="1400" kern="500" spc="-100" dirty="0">
                <a:solidFill>
                  <a:schemeClr val="tx2"/>
                </a:solidFill>
                <a:latin typeface="微软雅黑" panose="020B0503020204020204" charset="-122"/>
                <a:ea typeface="微软雅黑" panose="020B0503020204020204" charset="-122"/>
              </a:endParaRPr>
            </a:p>
          </p:txBody>
        </p:sp>
      </p:grpSp>
      <p:pic>
        <p:nvPicPr>
          <p:cNvPr id="8" name="图片 7"/>
          <p:cNvPicPr/>
          <p:nvPr/>
        </p:nvPicPr>
        <p:blipFill>
          <a:blip r:embed="rId3"/>
          <a:stretch>
            <a:fillRect/>
          </a:stretch>
        </p:blipFill>
        <p:spPr>
          <a:xfrm flipV="1">
            <a:off x="0" y="3764310"/>
            <a:ext cx="9073050" cy="68607"/>
          </a:xfrm>
          <a:prstGeom prst="rect">
            <a:avLst/>
          </a:prstGeom>
        </p:spPr>
      </p:pic>
      <p:sp>
        <p:nvSpPr>
          <p:cNvPr id="9" name="TextBox 8"/>
          <p:cNvSpPr txBox="1"/>
          <p:nvPr/>
        </p:nvSpPr>
        <p:spPr>
          <a:xfrm>
            <a:off x="4557840" y="2346423"/>
            <a:ext cx="4785518" cy="1524121"/>
          </a:xfrm>
          <a:prstGeom prst="rect">
            <a:avLst/>
          </a:prstGeom>
          <a:noFill/>
        </p:spPr>
        <p:txBody>
          <a:bodyPr wrap="none" lIns="137187" tIns="68594" rIns="137187" bIns="68594" rtlCol="0">
            <a:spAutoFit/>
          </a:bodyPr>
          <a:lstStyle/>
          <a:p>
            <a:r>
              <a:rPr lang="en-US" altLang="zh-CN" sz="9000" spc="900" dirty="0">
                <a:solidFill>
                  <a:schemeClr val="tx2"/>
                </a:solidFill>
              </a:rPr>
              <a:t>THANKS</a:t>
            </a:r>
            <a:endParaRPr lang="zh-CN" altLang="en-US" sz="9000" spc="900" dirty="0">
              <a:solidFill>
                <a:schemeClr val="tx2"/>
              </a:solidFill>
            </a:endParaRPr>
          </a:p>
        </p:txBody>
      </p:sp>
      <p:sp>
        <p:nvSpPr>
          <p:cNvPr id="2" name="文本框 1"/>
          <p:cNvSpPr txBox="1"/>
          <p:nvPr/>
        </p:nvSpPr>
        <p:spPr>
          <a:xfrm>
            <a:off x="4729499" y="1842678"/>
            <a:ext cx="8784976" cy="507831"/>
          </a:xfrm>
          <a:prstGeom prst="rect">
            <a:avLst/>
          </a:prstGeom>
          <a:noFill/>
        </p:spPr>
        <p:txBody>
          <a:bodyPr wrap="square" rtlCol="0">
            <a:spAutoFit/>
          </a:bodyPr>
          <a:lstStyle/>
          <a:p>
            <a:r>
              <a:rPr lang="zh-CN" altLang="en-US" dirty="0"/>
              <a:t>联系方式：</a:t>
            </a:r>
            <a:r>
              <a:rPr lang="en-US" altLang="zh-CN" dirty="0"/>
              <a:t>0731--84586974</a:t>
            </a:r>
            <a:endParaRPr lang="zh-CN" altLang="en-US" dirty="0"/>
          </a:p>
        </p:txBody>
      </p:sp>
    </p:spTree>
  </p:cSld>
  <p:clrMapOvr>
    <a:masterClrMapping/>
  </p:clrMapOvr>
</p:sld>
</file>

<file path=ppt/tags/tag1.xml><?xml version="1.0" encoding="utf-8"?>
<p:tagLst xmlns:p="http://schemas.openxmlformats.org/presentationml/2006/main">
  <p:tag name="KSO_WM_TEMPLATE_CATEGORY" val="diagram"/>
  <p:tag name="KSO_WM_TEMPLATE_INDEX" val="20187671"/>
  <p:tag name="KSO_WM_UNIT_ID" val="diagram20187671_2*n_h_h_a*1_2_1_1"/>
  <p:tag name="KSO_WM_UNIT_LAYERLEVEL" val="1_1_1_1"/>
  <p:tag name="KSO_WM_UNIT_VALUE" val="12"/>
  <p:tag name="KSO_WM_UNIT_HIGHLIGHT" val="0"/>
  <p:tag name="KSO_WM_UNIT_COMPATIBLE" val="0"/>
  <p:tag name="KSO_WM_BEAUTIFY_FLAG" val="#wm#"/>
  <p:tag name="KSO_WM_TAG_VERSION" val="1.0"/>
  <p:tag name="KSO_WM_UNIT_ISCONTENTSTITLE" val="0"/>
  <p:tag name="KSO_WM_DIAGRAM_GROUP_CODE" val="n1-1"/>
  <p:tag name="KSO_WM_UNIT_TYPE" val="n_h_h_a"/>
  <p:tag name="KSO_WM_UNIT_INDEX" val="1_2_1_1"/>
  <p:tag name="KSO_WM_UNIT_PRESET_TEXT" val="单击此处添加标题"/>
  <p:tag name="KSO_WM_UNIT_DIAGRAM_ISNUMVISUAL" val="0"/>
  <p:tag name="KSO_WM_UNIT_DIAGRAM_ISREFERUNIT" val="0"/>
  <p:tag name="KSO_WM_UNIT_TEXT_FILL_FORE_SCHEMECOLOR_INDEX" val="14"/>
  <p:tag name="KSO_WM_UNIT_TEXT_FILL_TYPE" val="1"/>
  <p:tag name="KSO_WM_DIAGRAM_VIRTUALLY_FRAME" val="{&quot;height&quot;:172.9788976377953,&quot;left&quot;:645.9410236220472,&quot;top&quot;:409.36551181102357,&quot;width&quot;:514.8181889763779}"/>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20_2*l_h_a*1_3_1"/>
  <p:tag name="KSO_WM_TEMPLATE_CATEGORY" val="diagram"/>
  <p:tag name="KSO_WM_TEMPLATE_INDEX" val="20230920"/>
  <p:tag name="KSO_WM_UNIT_LAYERLEVEL" val="1_1_1"/>
  <p:tag name="KSO_WM_TAG_VERSION" val="3.0"/>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添加标题"/>
  <p:tag name="KSO_WM_UNIT_TEXT_FILL_FORE_SCHEMECOLOR_INDEX" val="1"/>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0920_2*l_h_i*1_1_1"/>
  <p:tag name="KSO_WM_TEMPLATE_CATEGORY" val="diagram"/>
  <p:tag name="KSO_WM_TEMPLATE_INDEX" val="20230920"/>
  <p:tag name="KSO_WM_UNIT_LAYERLEVEL" val="1_1_1"/>
  <p:tag name="KSO_WM_TAG_VERSION" val="3.0"/>
  <p:tag name="KSO_WM_UNIT_SUBTYPE" val="d"/>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949999988079071,&quot;colorType&quot;:1,&quot;foreColorIndex&quot;:5,&quot;pos&quot;:0.3700000047683716,&quot;transparency&quot;:0},{&quot;brightness&quot;:0.550000011920929,&quot;colorType&quot;:1,&quot;foreColorIndex&quot;:5,&quot;pos&quot;:0,&quot;transparency&quot;:0},{&quot;brightness&quot;:0,&quot;colorType&quot;:1,&quot;foreColorIndex&quot;:14,&quot;pos&quot;:1,&quot;transparency&quot;:0},{&quot;brightness&quot;:0.699999988079071,&quot;colorType&quot;:1,&quot;foreColorIndex&quot;:5,&quot;pos&quot;:0.7099999785423279,&quot;transparency&quot;:0}],&quot;type&quot;:2},&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01"/>
  <p:tag name="KSO_WM_UNIT_FILL_TYPE" val="3"/>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0920_2*l_h_i*1_2_2"/>
  <p:tag name="KSO_WM_TEMPLATE_CATEGORY" val="diagram"/>
  <p:tag name="KSO_WM_TEMPLATE_INDEX" val="20230920"/>
  <p:tag name="KSO_WM_UNIT_LAYERLEVEL" val="1_1_1"/>
  <p:tag name="KSO_WM_TAG_VERSION" val="3.0"/>
  <p:tag name="KSO_WM_UNIT_SUBTYPE" val="d"/>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gradient&quot;:[{&quot;brightness&quot;:0,&quot;colorType&quot;:1,&quot;foreColorIndex&quot;:8,&quot;pos&quot;:0.5400000214576721,&quot;transparency&quot;:0},{&quot;brightness&quot;:0.4000000059604645,&quot;colorType&quot;:1,&quot;foreColorIndex&quot;:8,&quot;pos&quot;:0,&quot;transparency&quot;:0},{&quot;brightness&quot;:0.4000000059604645,&quot;colorType&quot;:1,&quot;foreColorIndex&quot;:8,&quot;pos&quot;:1,&quot;transparency&quot;:0}],&quot;type&quot;:3},&quot;glow&quot;:{&quot;colorType&quot;:0},&quot;line&quot;:{&quot;gradient&quot;:[{&quot;brightness&quot;:0.949999988079071,&quot;colorType&quot;:1,&quot;foreColorIndex&quot;:5,&quot;pos&quot;:0.3199999928474426,&quot;transparency&quot;:0},{&quot;brightness&quot;:0.800000011920929,&quot;colorType&quot;:1,&quot;foreColorIndex&quot;:8,&quot;pos&quot;:0,&quot;transparency&quot;:0},{&quot;brightness&quot;:0,&quot;colorType&quot;:1,&quot;foreColorIndex&quot;:14,&quot;pos&quot;:1,&quot;transparency&quot;:0},{&quot;brightness&quot;:0.800000011920929,&quot;colorType&quot;:1,&quot;foreColorIndex&quot;:8,&quot;pos&quot;:0.7099999785423279,&quot;transparency&quot;:0}],&quot;type&quot;:2},&quot;shadow&quot;:{&quot;brightness&quot;:0,&quot;colorType&quot;:1,&quot;foreColorIndex&quot;:8,&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02"/>
  <p:tag name="KSO_WM_UNIT_FILL_TYPE" val="3"/>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0920_2*l_h_i*1_3_2"/>
  <p:tag name="KSO_WM_TEMPLATE_CATEGORY" val="diagram"/>
  <p:tag name="KSO_WM_TEMPLATE_INDEX" val="20230920"/>
  <p:tag name="KSO_WM_UNIT_LAYERLEVEL" val="1_1_1"/>
  <p:tag name="KSO_WM_TAG_VERSION" val="3.0"/>
  <p:tag name="KSO_WM_UNIT_SUBTYPE" val="d"/>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949999988079071,&quot;colorType&quot;:1,&quot;foreColorIndex&quot;:5,&quot;pos&quot;:0.3700000047683716,&quot;transparency&quot;:0},{&quot;brightness&quot;:0.550000011920929,&quot;colorType&quot;:1,&quot;foreColorIndex&quot;:5,&quot;pos&quot;:0,&quot;transparency&quot;:0},{&quot;brightness&quot;:0,&quot;colorType&quot;:1,&quot;foreColorIndex&quot;:14,&quot;pos&quot;:1,&quot;transparency&quot;:0},{&quot;brightness&quot;:0.699999988079071,&quot;colorType&quot;:1,&quot;foreColorIndex&quot;:5,&quot;pos&quot;:0.7099999785423279,&quot;transparency&quot;:0}],&quot;type&quot;:2},&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03"/>
  <p:tag name="KSO_WM_UNIT_FILL_TYPE" val="3"/>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0920_2*l_h_i*1_1_2"/>
  <p:tag name="KSO_WM_TEMPLATE_CATEGORY" val="diagram"/>
  <p:tag name="KSO_WM_TEMPLATE_INDEX" val="20230920"/>
  <p:tag name="KSO_WM_UNIT_LAYERLEVEL" val="1_1_1"/>
  <p:tag name="KSO_WM_TAG_VERSION" val="3.0"/>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gradient&quot;:[{&quot;brightness&quot;:0,&quot;colorType&quot;:2,&quot;pos&quot;:1,&quot;rgb&quot;:&quot;#afc6ff&quot;,&quot;transparency&quot;:1},{&quot;brightness&quot;:0,&quot;colorType&quot;:1,&quot;foreColorIndex&quot;:5,&quot;pos&quot;:0.4699999988079071,&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0920_2*l_h_i*1_3_1"/>
  <p:tag name="KSO_WM_TEMPLATE_CATEGORY" val="diagram"/>
  <p:tag name="KSO_WM_TEMPLATE_INDEX" val="20230920"/>
  <p:tag name="KSO_WM_UNIT_LAYERLEVEL" val="1_1_1"/>
  <p:tag name="KSO_WM_TAG_VERSION" val="3.0"/>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gradient&quot;:[{&quot;brightness&quot;:0,&quot;colorType&quot;:2,&quot;pos&quot;:1,&quot;rgb&quot;:&quot;#afc6ff&quot;,&quot;transparency&quot;:1},{&quot;brightness&quot;:0,&quot;colorType&quot;:1,&quot;foreColorIndex&quot;:5,&quot;pos&quot;:0.4699999988079071,&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20_2*l_h_a*1_1_1"/>
  <p:tag name="KSO_WM_TEMPLATE_CATEGORY" val="diagram"/>
  <p:tag name="KSO_WM_TEMPLATE_INDEX" val="20230920"/>
  <p:tag name="KSO_WM_UNIT_LAYERLEVEL" val="1_1_1"/>
  <p:tag name="KSO_WM_TAG_VERSION" val="3.0"/>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添加标题"/>
  <p:tag name="KSO_WM_UNIT_TEXT_FILL_FORE_SCHEMECOLOR_INDEX" val="1"/>
  <p:tag name="KSO_WM_UNIT_TEXT_FILL_TYPE"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0920_2*l_h_i*1_2_1"/>
  <p:tag name="KSO_WM_TEMPLATE_CATEGORY" val="diagram"/>
  <p:tag name="KSO_WM_TEMPLATE_INDEX" val="20230920"/>
  <p:tag name="KSO_WM_UNIT_LAYERLEVEL" val="1_1_1"/>
  <p:tag name="KSO_WM_TAG_VERSION" val="3.0"/>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gradient&quot;:[{&quot;brightness&quot;:0,&quot;colorType&quot;:1,&quot;foreColorIndex&quot;:8,&quot;pos&quot;:0,&quot;transparency&quot;:0},{&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20_2*l_h_f*1_2_1"/>
  <p:tag name="KSO_WM_TEMPLATE_CATEGORY" val="diagram"/>
  <p:tag name="KSO_WM_TEMPLATE_INDEX" val="20230920"/>
  <p:tag name="KSO_WM_UNIT_LAYERLEVEL" val="1_1_1"/>
  <p:tag name="KSO_WM_TAG_VERSION" val="3.0"/>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单击此处添加文本具体内容，简明扼要地阐述您的观点"/>
  <p:tag name="KSO_WM_UNIT_TEXT_FILL_FORE_SCHEMECOLOR_INDEX" val="1"/>
  <p:tag name="KSO_WM_UNIT_TEXT_FILL_TYPE"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0920_2*l_i*1_2"/>
  <p:tag name="KSO_WM_TEMPLATE_CATEGORY" val="diagram"/>
  <p:tag name="KSO_WM_TEMPLATE_INDEX" val="20230920"/>
  <p:tag name="KSO_WM_UNIT_LAYERLEVEL" val="1_1"/>
  <p:tag name="KSO_WM_TAG_VERSION" val="3.0"/>
  <p:tag name="KSO_WM_UNIT_TYPE" val="l_i"/>
  <p:tag name="KSO_WM_UNIT_INDEX" val="1_2"/>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gradient&quot;:[{&quot;brightness&quot;:0,&quot;colorType&quot;:2,&quot;pos&quot;:0.3100000023841858,&quot;rgb&quot;:&quot;#afc6ff&quot;,&quot;transparency&quot;:1},{&quot;brightness&quot;:0.4000000059604645,&quot;colorType&quot;:1,&quot;foreColorIndex&quot;:5,&quot;pos&quot;:0.7699999809265137,&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0920_2*l_i*1_1"/>
  <p:tag name="KSO_WM_TEMPLATE_CATEGORY" val="diagram"/>
  <p:tag name="KSO_WM_TEMPLATE_INDEX" val="20230920"/>
  <p:tag name="KSO_WM_UNIT_LAYERLEVEL" val="1_1"/>
  <p:tag name="KSO_WM_TAG_VERSION" val="3.0"/>
  <p:tag name="KSO_WM_UNIT_TYPE" val="l_i"/>
  <p:tag name="KSO_WM_UNIT_INDEX" val="1_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gradient&quot;:[{&quot;brightness&quot;:0,&quot;colorType&quot;:2,&quot;pos&quot;:0.3799999952316284,&quot;rgb&quot;:&quot;#afc6ff&quot;,&quot;transparency&quot;:1},{&quot;brightness&quot;:0,&quot;colorType&quot;:1,&quot;foreColorIndex&quot;:5,&quot;pos&quot;:0.8500000238418579,&quot;transparency&quot;:0.3499999940395355}],&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20_2*l_h_f*1_1_1"/>
  <p:tag name="KSO_WM_TEMPLATE_CATEGORY" val="diagram"/>
  <p:tag name="KSO_WM_TEMPLATE_INDEX" val="20230920"/>
  <p:tag name="KSO_WM_UNIT_LAYERLEVEL" val="1_1_1"/>
  <p:tag name="KSO_WM_TAG_VERSION" val="3.0"/>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单击此处添加文本具体内容，简明扼要地阐述您的观点"/>
  <p:tag name="KSO_WM_UNIT_TEXT_FILL_FORE_SCHEMECOLOR_INDEX" val="1"/>
  <p:tag name="KSO_WM_UNIT_TEXT_FILL_TYPE" val="1"/>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20_2*l_h_f*1_3_1"/>
  <p:tag name="KSO_WM_TEMPLATE_CATEGORY" val="diagram"/>
  <p:tag name="KSO_WM_TEMPLATE_INDEX" val="20230920"/>
  <p:tag name="KSO_WM_UNIT_LAYERLEVEL" val="1_1_1"/>
  <p:tag name="KSO_WM_TAG_VERSION" val="3.0"/>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2"/>
  <p:tag name="KSO_WM_DIAGRAM_COLOR_TEXT_CAN_REMOVE" val="n"/>
  <p:tag name="KSO_WM_UNIT_PRESET_TEXT" val="单击此处添加文本具体内容，简明扼要地阐述您的观点"/>
  <p:tag name="KSO_WM_UNIT_TEXT_FILL_FORE_SCHEMECOLOR_INDEX" val="1"/>
  <p:tag name="KSO_WM_UNIT_TEXT_FILL_TYPE" val="1"/>
</p:tagLst>
</file>

<file path=ppt/tags/tag1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20_2*a*1"/>
  <p:tag name="KSO_WM_TEMPLATE_CATEGORY" val="diagram"/>
  <p:tag name="KSO_WM_TEMPLATE_INDEX" val="20230920"/>
  <p:tag name="KSO_WM_UNIT_LAYERLEVEL" val="1"/>
  <p:tag name="KSO_WM_TAG_VERSION" val="3.0"/>
  <p:tag name="KSO_WM_BEAUTIFY_FLAG" val="#wm#"/>
  <p:tag name="KSO_WM_DIAGRAM_GROUP_CODE" val="l1-1"/>
  <p:tag name="KSO_WM_UNIT_PRESET_TEXT" val="单击此处添加标题"/>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20_2*l_h_a*1_2_1"/>
  <p:tag name="KSO_WM_TEMPLATE_CATEGORY" val="diagram"/>
  <p:tag name="KSO_WM_TEMPLATE_INDEX" val="20230920"/>
  <p:tag name="KSO_WM_UNIT_LAYERLEVEL" val="1_1_1"/>
  <p:tag name="KSO_WM_TAG_VERSION" val="3.0"/>
  <p:tag name="KSO_WM_BEAUTIFY_FLAG" val="#wm#"/>
  <p:tag name="KSO_WM_DIAGRAM_GROUP_CODE" val="l1-1"/>
  <p:tag name="KSO_WM_DIAGRAM_MAX_ITEMCNT" val="4"/>
  <p:tag name="KSO_WM_DIAGRAM_MIN_ITEMCNT" val="2"/>
  <p:tag name="KSO_WM_DIAGRAM_VIRTUALLY_FRAME" val="{&quot;height&quot;:390.6537780761719,&quot;left&quot;:46.74998779296875,&quot;top&quot;:130.1179928516778,&quot;width&quot;:949.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PRESET_TEXT" val="添加标题"/>
  <p:tag name="KSO_WM_UNIT_TEXT_FILL_FORE_SCHEMECOLOR_INDEX" val="1"/>
  <p:tag name="KSO_WM_UNIT_TEXT_FILL_TYPE" val="1"/>
</p:tagLst>
</file>

<file path=ppt/tags/tag19.xml><?xml version="1.0" encoding="utf-8"?>
<p:tagLst xmlns:p="http://schemas.openxmlformats.org/presentationml/2006/main">
  <p:tag name="KSO_WM_BEAUTIFY_FLAG" val="#wm#"/>
  <p:tag name="KSO_WM_TEMPLATE_CATEGORY" val="diagram"/>
  <p:tag name="KSO_WM_TEMPLATE_INDEX" val="20230920"/>
  <p:tag name="KSO_WM_SPECIAL_SOURCE" val="bdnull"/>
  <p:tag name="KSO_WM_SLIDE_ID" val="diagram20230920_2"/>
  <p:tag name="KSO_WM_TEMPLATE_SUBCATEGORY" val="0"/>
  <p:tag name="KSO_WM_TEMPLATE_MASTER_TYPE" val="0"/>
  <p:tag name="KSO_WM_TEMPLATE_COLOR_TYPE" val="0"/>
  <p:tag name="KSO_WM_SLIDE_ITEM_CNT" val="3"/>
  <p:tag name="KSO_WM_SLIDE_INDEX" val="2"/>
  <p:tag name="KSO_WM_DIAGRAM_GROUP_CODE" val="l1-1"/>
  <p:tag name="KSO_WM_SLIDE_DIAGTYPE" val="l"/>
  <p:tag name="KSO_WM_TAG_VERSION" val="3.0"/>
  <p:tag name="KSO_WM_SLIDE_LAYOUT" val="a_l"/>
  <p:tag name="KSO_WM_SLIDE_LAYOUT_CNT" val="1_1"/>
  <p:tag name="KSO_WM_SLIDE_TYPE" val="text"/>
  <p:tag name="KSO_WM_SLIDE_SUBTYPE" val="diag"/>
  <p:tag name="KSO_WM_SLIDE_SIZE" val="850.4*375.215"/>
  <p:tag name="KSO_WM_SLIDE_POSITION" val="54.85*108.812"/>
</p:tagLst>
</file>

<file path=ppt/tags/tag20.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2_1"/>
  <p:tag name="KSO_WM_TEMPLATE_CATEGORY" val="diagram"/>
  <p:tag name="KSO_WM_TEMPLATE_INDEX" val="20231019"/>
  <p:tag name="KSO_WM_UNIT_LAYERLEVEL" val="1_1_1"/>
  <p:tag name="KSO_WM_TAG_VERSION" val="3.0"/>
  <p:tag name="KSO_WM_UNIT_TYPE" val="l_h_i"/>
  <p:tag name="KSO_WM_UNIT_INDEX" val="1_2_1"/>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30000001192092896,&quot;colorType&quot;:1,&quot;foreColorIndex&quot;:6,&quot;pos&quot;:0.8500000238418579,&quot;transparency&quot;:0},{&quot;brightness&quot;:0.699999988079071,&quot;colorType&quot;:1,&quot;foreColorIndex&quot;:6,&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21.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1_1"/>
  <p:tag name="KSO_WM_TEMPLATE_CATEGORY" val="diagram"/>
  <p:tag name="KSO_WM_TEMPLATE_INDEX" val="20231019"/>
  <p:tag name="KSO_WM_UNIT_LAYERLEVEL" val="1_1_1"/>
  <p:tag name="KSO_WM_TAG_VERSION" val="3.0"/>
  <p:tag name="KSO_WM_UNIT_TYPE" val="l_h_i"/>
  <p:tag name="KSO_WM_UNIT_INDEX" val="1_1_1"/>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30000001192092896,&quot;colorType&quot;:1,&quot;foreColorIndex&quot;:5,&quot;pos&quot;:0.8500000238418579,&quot;transparency&quot;:0},{&quot;brightness&quot;:0.699999988079071,&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22.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2_2"/>
  <p:tag name="KSO_WM_TEMPLATE_CATEGORY" val="diagram"/>
  <p:tag name="KSO_WM_TEMPLATE_INDEX" val="20231019"/>
  <p:tag name="KSO_WM_UNIT_LAYERLEVEL" val="1_1_1"/>
  <p:tag name="KSO_WM_TAG_VERSION" val="3.0"/>
  <p:tag name="KSO_WM_UNIT_TYPE" val="l_h_i"/>
  <p:tag name="KSO_WM_UNIT_INDEX" val="1_2_2"/>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quot;colorType&quot;:1,&quot;foreColorIndex&quot;:6,&quot;pos&quot;:0.4399999976158142,&quot;transparency&quot;:0},{&quot;brightness&quot;:0.6000000238418579,&quot;colorType&quot;:1,&quot;foreColorIndex&quot;:6,&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6,&quot;pos&quot;:0,&quot;transparency&quot;:0},{&quot;brightness&quot;:0,&quot;colorType&quot;:2,&quot;pos&quot;:1,&quot;rgb&quot;:&quot;#ffffff&quot;,&quot;transparency&quot;:0},{&quot;brightness&quot;:0.800000011920929,&quot;colorType&quot;:1,&quot;foreColorIndex&quot;:6,&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洞察"/>
  <p:tag name="KSO_WM_UNIT_FILL_TYPE" val="3"/>
  <p:tag name="KSO_WM_UNIT_TEXT_FILL_FORE_SCHEMECOLOR_INDEX" val="1"/>
  <p:tag name="KSO_WM_UNIT_TEXT_FILL_TYPE" val="1"/>
</p:tagLst>
</file>

<file path=ppt/tags/tag23.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1_2"/>
  <p:tag name="KSO_WM_TEMPLATE_CATEGORY" val="diagram"/>
  <p:tag name="KSO_WM_TEMPLATE_INDEX" val="20231019"/>
  <p:tag name="KSO_WM_UNIT_LAYERLEVEL" val="1_1_1"/>
  <p:tag name="KSO_WM_TAG_VERSION" val="3.0"/>
  <p:tag name="KSO_WM_UNIT_TYPE" val="l_h_i"/>
  <p:tag name="KSO_WM_UNIT_INDEX" val="1_1_2"/>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目标"/>
  <p:tag name="KSO_WM_UNIT_FILL_TYPE" val="3"/>
  <p:tag name="KSO_WM_UNIT_TEXT_FILL_FORE_SCHEMECOLOR_INDEX" val="1"/>
  <p:tag name="KSO_WM_UNIT_TEXT_FILL_TYPE" val="1"/>
</p:tagLst>
</file>

<file path=ppt/tags/tag24.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3_1"/>
  <p:tag name="KSO_WM_TEMPLATE_CATEGORY" val="diagram"/>
  <p:tag name="KSO_WM_TEMPLATE_INDEX" val="20231019"/>
  <p:tag name="KSO_WM_UNIT_LAYERLEVEL" val="1_1_1"/>
  <p:tag name="KSO_WM_TAG_VERSION" val="3.0"/>
  <p:tag name="KSO_WM_UNIT_TYPE" val="l_h_i"/>
  <p:tag name="KSO_WM_UNIT_INDEX" val="1_3_1"/>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30000001192092896,&quot;colorType&quot;:1,&quot;foreColorIndex&quot;:7,&quot;pos&quot;:0.8500000238418579,&quot;transparency&quot;:0},{&quot;brightness&quot;:0.699999988079071,&quot;colorType&quot;:1,&quot;foreColorIndex&quot;:7,&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25.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3_2"/>
  <p:tag name="KSO_WM_TEMPLATE_CATEGORY" val="diagram"/>
  <p:tag name="KSO_WM_TEMPLATE_INDEX" val="20231019"/>
  <p:tag name="KSO_WM_UNIT_LAYERLEVEL" val="1_1_1"/>
  <p:tag name="KSO_WM_TAG_VERSION" val="3.0"/>
  <p:tag name="KSO_WM_UNIT_TYPE" val="l_h_i"/>
  <p:tag name="KSO_WM_UNIT_INDEX" val="1_3_2"/>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quot;colorType&quot;:1,&quot;foreColorIndex&quot;:7,&quot;pos&quot;:0.5,&quot;transparency&quot;:0},{&quot;brightness&quot;:0.6000000238418579,&quot;colorType&quot;:1,&quot;foreColorIndex&quot;:7,&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7,&quot;pos&quot;:0,&quot;transparency&quot;:0},{&quot;brightness&quot;:0,&quot;colorType&quot;:2,&quot;pos&quot;:1,&quot;rgb&quot;:&quot;#ffffff&quot;,&quot;transparency&quot;:0},{&quot;brightness&quot;:0.800000011920929,&quot;colorType&quot;:1,&quot;foreColorIndex&quot;:7,&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障碍"/>
  <p:tag name="KSO_WM_UNIT_FILL_TYPE" val="3"/>
  <p:tag name="KSO_WM_UNIT_TEXT_FILL_FORE_SCHEMECOLOR_INDEX" val="1"/>
  <p:tag name="KSO_WM_UNIT_TEXT_FILL_TYPE" val="1"/>
</p:tagLst>
</file>

<file path=ppt/tags/tag26.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4_1"/>
  <p:tag name="KSO_WM_TEMPLATE_CATEGORY" val="diagram"/>
  <p:tag name="KSO_WM_TEMPLATE_INDEX" val="20231019"/>
  <p:tag name="KSO_WM_UNIT_LAYERLEVEL" val="1_1_1"/>
  <p:tag name="KSO_WM_TAG_VERSION" val="3.0"/>
  <p:tag name="KSO_WM_UNIT_TYPE" val="l_h_i"/>
  <p:tag name="KSO_WM_UNIT_INDEX" val="1_4_1"/>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30000001192092896,&quot;colorType&quot;:1,&quot;foreColorIndex&quot;:8,&quot;pos&quot;:0.8500000238418579,&quot;transparency&quot;:0},{&quot;brightness&quot;:0.699999988079071,&quot;colorType&quot;:1,&quot;foreColorIndex&quot;:8,&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Lst>
</file>

<file path=ppt/tags/tag27.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1019_1*l_h_i*1_4_2"/>
  <p:tag name="KSO_WM_TEMPLATE_CATEGORY" val="diagram"/>
  <p:tag name="KSO_WM_TEMPLATE_INDEX" val="20231019"/>
  <p:tag name="KSO_WM_UNIT_LAYERLEVEL" val="1_1_1"/>
  <p:tag name="KSO_WM_TAG_VERSION" val="3.0"/>
  <p:tag name="KSO_WM_UNIT_TYPE" val="l_h_i"/>
  <p:tag name="KSO_WM_UNIT_INDEX" val="1_4_2"/>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gradient&quot;:[{&quot;brightness&quot;:0,&quot;colorType&quot;:1,&quot;foreColorIndex&quot;:8,&quot;pos&quot;:0.4399999976158142,&quot;transparency&quot;:0},{&quot;brightness&quot;:0.6000000238418579,&quot;colorType&quot;:1,&quot;foreColorIndex&quot;:8,&quot;pos&quot;:0,&quot;transparency&quot;:0}],&quot;type&quot;:3},&quot;glow&quot;:{&quot;colorType&quot;:0},&quot;line&quot;:{&quot;gradient&quot;:[{&quot;brightness&quot;:0,&quot;colorType&quot;:2,&quot;pos&quot;:0.3700000047683716,&quot;rgb&quot;:&quot;#ffffff&quot;,&quot;transparency&quot;:0},{&quot;brightness&quot;:0.800000011920929,&quot;colorType&quot;:1,&quot;foreColorIndex&quot;:8,&quot;pos&quot;:0,&quot;transparency&quot;:0},{&quot;brightness&quot;:0,&quot;colorType&quot;:2,&quot;pos&quot;:1,&quot;rgb&quot;:&quot;#ffffff&quot;,&quot;transparency&quot;:0},{&quot;brightness&quot;:0.800000011920929,&quot;colorType&quot;:1,&quot;foreColorIndex&quot;:8,&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方案"/>
  <p:tag name="KSO_WM_UNIT_FILL_TYPE" val="3"/>
  <p:tag name="KSO_WM_UNIT_TEXT_FILL_FORE_SCHEMECOLOR_INDEX" val="1"/>
  <p:tag name="KSO_WM_UNIT_TEXT_FILL_TYPE" val="1"/>
</p:tagLst>
</file>

<file path=ppt/tags/tag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19_1*l_h_f*1_2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10;文字是您思想的提炼"/>
  <p:tag name="KSO_WM_UNIT_TEXT_FILL_FORE_SCHEMECOLOR_INDEX" val="1"/>
  <p:tag name="KSO_WM_UNIT_TEXT_FILL_TYPE" val="1"/>
</p:tagLst>
</file>

<file path=ppt/tags/tag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19_1*l_h_a*1_2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Issue"/>
  <p:tag name="KSO_WM_UNIT_TEXT_FILL_FORE_SCHEMECOLOR_INDEX" val="1"/>
  <p:tag name="KSO_WM_UNIT_TEXT_FILL_TYPE"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19_1*l_h_f*1_1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10;文字是您思想的提炼"/>
  <p:tag name="KSO_WM_UNIT_TEXT_FILL_FORE_SCHEMECOLOR_INDEX" val="1"/>
  <p:tag name="KSO_WM_UNIT_TEXT_FILL_TYPE" val="1"/>
</p:tagLst>
</file>

<file path=ppt/tags/tag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19_1*l_h_a*1_1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Objective "/>
  <p:tag name="KSO_WM_UNIT_TEXT_FILL_FORE_SCHEMECOLOR_INDEX" val="1"/>
  <p:tag name="KSO_WM_UNIT_TEXT_FILL_TYPE"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19_1*l_h_f*1_3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10;文字是您思想的提炼"/>
  <p:tag name="KSO_WM_UNIT_TEXT_FILL_FORE_SCHEMECOLOR_INDEX" val="1"/>
  <p:tag name="KSO_WM_UNIT_TEXT_FILL_TYPE" val="1"/>
</p:tagLst>
</file>

<file path=ppt/tags/tag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019_1*l_h_a*1_3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Insight "/>
  <p:tag name="KSO_WM_UNIT_TEXT_FILL_FORE_SCHEMECOLOR_INDEX" val="1"/>
  <p:tag name="KSO_WM_UNIT_TEXT_FILL_TYPE" val="1"/>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19_1*l_h_f*1_4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10;文字是您思想的提炼"/>
  <p:tag name="KSO_WM_UNIT_TEXT_FILL_FORE_SCHEMECOLOR_INDEX" val="1"/>
  <p:tag name="KSO_WM_UNIT_TEXT_FILL_TYPE" val="1"/>
</p:tagLst>
</file>

<file path=ppt/tags/tag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19_1*l_h_a*1_4_1"/>
  <p:tag name="KSO_WM_TEMPLATE_CATEGORY" val="diagram"/>
  <p:tag name="KSO_WM_TEMPLATE_INDEX" val="20231019"/>
  <p:tag name="KSO_WM_UNIT_LAYERLEVEL" val="1_1_1"/>
  <p:tag name="KSO_WM_TAG_VERSION" val="3.0"/>
  <p:tag name="KSO_WM_BEAUTIFY_FLAG" val="#wm#"/>
  <p:tag name="KSO_WM_DIAGRAM_GROUP_CODE" val="l1-1"/>
  <p:tag name="KSO_WM_DIAGRAM_VERSION" val="3"/>
  <p:tag name="KSO_WM_DIAGRAM_COLOR_TRICK" val="4"/>
  <p:tag name="KSO_WM_DIAGRAM_COLOR_TEXT_CAN_REMOVE" val="n"/>
  <p:tag name="KSO_WM_DIAGRAM_MAX_ITEMCNT" val="4"/>
  <p:tag name="KSO_WM_DIAGRAM_MIN_ITEMCNT" val="4"/>
  <p:tag name="KSO_WM_DIAGRAM_VIRTUALLY_FRAME" val="{&quot;height&quot;:406.9920642871693,&quot;left&quot;:97.85,&quot;top&quot;:150.92503937007874,&quot;width&quot;:898.14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Challenge "/>
  <p:tag name="KSO_WM_UNIT_TEXT_FILL_FORE_SCHEMECOLOR_INDEX" val="1"/>
  <p:tag name="KSO_WM_UNIT_TEXT_FILL_TYPE" val="1"/>
</p:tagLst>
</file>

<file path=ppt/tags/tag3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1019_1*a*1"/>
  <p:tag name="KSO_WM_TEMPLATE_CATEGORY" val="diagram"/>
  <p:tag name="KSO_WM_TEMPLATE_INDEX" val="20231019"/>
  <p:tag name="KSO_WM_UNIT_LAYERLEVEL" val="1"/>
  <p:tag name="KSO_WM_TAG_VERSION" val="3.0"/>
  <p:tag name="KSO_WM_BEAUTIFY_FLAG" val="#wm#"/>
  <p:tag name="KSO_WM_UNIT_PRESET_TEXT" val="OIIC营销模型"/>
</p:tagLst>
</file>

<file path=ppt/tags/tag37.xml><?xml version="1.0" encoding="utf-8"?>
<p:tagLst xmlns:p="http://schemas.openxmlformats.org/presentationml/2006/main">
  <p:tag name="KSO_WM_BEAUTIFY_FLAG" val="#wm#"/>
  <p:tag name="KSO_WM_TEMPLATE_CATEGORY" val="diagram"/>
  <p:tag name="KSO_WM_TEMPLATE_INDEX" val="20231019"/>
  <p:tag name="KSO_WM_SPECIAL_SOURCE" val="bdnull"/>
  <p:tag name="KSO_WM_SLIDE_ID" val="diagram20231019_1"/>
  <p:tag name="KSO_WM_TEMPLATE_SUBCATEGORY" val="0"/>
  <p:tag name="KSO_WM_TEMPLATE_MASTER_TYPE" val="0"/>
  <p:tag name="KSO_WM_TEMPLATE_COLOR_TYPE" val="0"/>
  <p:tag name="KSO_WM_SLIDE_TYPE" val="text"/>
  <p:tag name="KSO_WM_SLIDE_SUBTYPE" val="diag"/>
  <p:tag name="KSO_WM_SLIDE_ITEM_CNT" val="4"/>
  <p:tag name="KSO_WM_SLIDE_INDEX" val="1"/>
  <p:tag name="KSO_WM_SLIDE_SIZE" val="898.15*279.65"/>
  <p:tag name="KSO_WM_SLIDE_POSITION" val="37.8*215"/>
  <p:tag name="KSO_WM_DIAGRAM_GROUP_CODE" val="l1-1"/>
  <p:tag name="KSO_WM_SLIDE_DIAGTYPE" val="l"/>
  <p:tag name="KSO_WM_TAG_VERSION" val="3.0"/>
  <p:tag name="KSO_WM_SLIDE_LAYOUT" val="a_l"/>
  <p:tag name="KSO_WM_SLIDE_LAYOUT_CNT" val="1_1"/>
</p:tagLst>
</file>

<file path=ppt/tags/tag3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230939_1*a*1"/>
  <p:tag name="KSO_WM_TEMPLATE_CATEGORY" val="diagram"/>
  <p:tag name="KSO_WM_TEMPLATE_INDEX" val="20230939"/>
  <p:tag name="KSO_WM_UNIT_LAYERLEVEL" val="1"/>
  <p:tag name="KSO_WM_TAG_VERSION" val="3.0"/>
  <p:tag name="KSO_WM_BEAUTIFY_FLAG" val="#wm#"/>
  <p:tag name="KSO_WM_UNIT_PRESET_TEXT" val="单击此处添加标题"/>
</p:tagLst>
</file>

<file path=ppt/tags/tag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30939_1*m_h_f*1_2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VALUE" val="78"/>
  <p:tag name="KSO_WM_UNIT_TEXT_FILL_FORE_SCHEMECOLOR_INDEX" val="1"/>
  <p:tag name="KSO_WM_UNIT_TEXT_FILL_TYPE" val="1"/>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10;请尽量言简意赅"/>
</p:tagLst>
</file>

<file path=ppt/tags/tag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30939_1*m_h_f*1_1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VALUE" val="78"/>
  <p:tag name="KSO_WM_UNIT_TEXT_FILL_FORE_SCHEMECOLOR_INDEX" val="1"/>
  <p:tag name="KSO_WM_UNIT_TEXT_FILL_TYPE" val="1"/>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10;请尽量言简意赅"/>
</p:tagLst>
</file>

<file path=ppt/tags/tag41.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30939_1*m_h_i*1_1_2"/>
  <p:tag name="KSO_WM_TEMPLATE_CATEGORY" val="diagram"/>
  <p:tag name="KSO_WM_TEMPLATE_INDEX" val="20230939"/>
  <p:tag name="KSO_WM_UNIT_LAYERLEVEL" val="1_1_1"/>
  <p:tag name="KSO_WM_TAG_VERSION" val="3.0"/>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30939_1*m_h_i*1_1_4"/>
  <p:tag name="KSO_WM_TEMPLATE_CATEGORY" val="diagram"/>
  <p:tag name="KSO_WM_TEMPLATE_INDEX" val="20230939"/>
  <p:tag name="KSO_WM_UNIT_LAYERLEVEL" val="1_1_1"/>
  <p:tag name="KSO_WM_TAG_VERSION" val="3.0"/>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1,&quot;foreColorIndex&quot;:5,&quot;transparency&quot;:0},&quot;type&quot;:1},&quot;glow&quot;:{&quot;colorType&quot;:0},&quot;line&quot;:{&quot;type&quot;:0},&quot;shadow&quot;:{&quot;brightness&quot;:0.800000011920929,&quot;colorType&quot;:1,&quot;foreColorIndex&quot;:5,&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30939_1*m_h_i*1_1_3"/>
  <p:tag name="KSO_WM_TEMPLATE_CATEGORY" val="diagram"/>
  <p:tag name="KSO_WM_TEMPLATE_INDEX" val="20230939"/>
  <p:tag name="KSO_WM_UNIT_LAYERLEVEL" val="1_1_1"/>
  <p:tag name="KSO_WM_TAG_VERSION" val="3.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30939_1*m_h_i*1_1_1"/>
  <p:tag name="KSO_WM_TEMPLATE_CATEGORY" val="diagram"/>
  <p:tag name="KSO_WM_TEMPLATE_INDEX" val="20230939"/>
  <p:tag name="KSO_WM_UNIT_LAYERLEVEL" val="1_1_1"/>
  <p:tag name="KSO_WM_TAG_VERSION" val="3.0"/>
  <p:tag name="KSO_WM_UNIT_LINE_FORE_SCHEMECOLOR_INDEX" val="5"/>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0939_1*m_h_i*1_2_2"/>
  <p:tag name="KSO_WM_TEMPLATE_CATEGORY" val="diagram"/>
  <p:tag name="KSO_WM_TEMPLATE_INDEX" val="20230939"/>
  <p:tag name="KSO_WM_UNIT_LAYERLEVEL" val="1_1_1"/>
  <p:tag name="KSO_WM_TAG_VERSION" val="3.0"/>
  <p:tag name="KSO_WM_UNIT_FILL_TYPE" val="1"/>
  <p:tag name="KSO_WM_UNIT_FILL_FORE_SCHEMECOLOR_INDEX" val="6"/>
  <p:tag name="KSO_WM_UNIT_FILL_FORE_SCHEMECOLOR_INDEX_BRIGHTNESS" val="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1,&quot;foreColorIndex&quot;:6,&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20230939_1*m_h_i*1_2_4"/>
  <p:tag name="KSO_WM_TEMPLATE_CATEGORY" val="diagram"/>
  <p:tag name="KSO_WM_TEMPLATE_INDEX" val="20230939"/>
  <p:tag name="KSO_WM_UNIT_LAYERLEVEL" val="1_1_1"/>
  <p:tag name="KSO_WM_TAG_VERSION" val="3.0"/>
  <p:tag name="KSO_WM_UNIT_FILL_TYPE" val="1"/>
  <p:tag name="KSO_WM_UNIT_FILL_FORE_SCHEMECOLOR_INDEX" val="6"/>
  <p:tag name="KSO_WM_UNIT_FILL_FORE_SCHEMECOLOR_INDEX_BRIGHTNESS" val="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1,&quot;foreColorIndex&quot;:6,&quot;transparency&quot;:0},&quot;type&quot;:1},&quot;glow&quot;:{&quot;colorType&quot;:0},&quot;line&quot;:{&quot;type&quot;:0},&quot;shadow&quot;:{&quot;brightness&quot;:0.800000011920929,&quot;colorType&quot;:1,&quot;foreColorIndex&quot;:6,&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30939_1*m_h_i*1_2_3"/>
  <p:tag name="KSO_WM_TEMPLATE_CATEGORY" val="diagram"/>
  <p:tag name="KSO_WM_TEMPLATE_INDEX" val="20230939"/>
  <p:tag name="KSO_WM_UNIT_LAYERLEVEL" val="1_1_1"/>
  <p:tag name="KSO_WM_TAG_VERSION" val="3.0"/>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6,&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xml><?xml version="1.0" encoding="utf-8"?>
<p:tagLst xmlns:p="http://schemas.openxmlformats.org/presentationml/2006/main">
  <p:tag name="KSO_WM_BEAUTIFY_FLAG" val="#wm#"/>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30939_1*m_h_i*1_2_1"/>
  <p:tag name="KSO_WM_TEMPLATE_CATEGORY" val="diagram"/>
  <p:tag name="KSO_WM_TEMPLATE_INDEX" val="20230939"/>
  <p:tag name="KSO_WM_UNIT_LAYERLEVEL" val="1_1_1"/>
  <p:tag name="KSO_WM_TAG_VERSION" val="3.0"/>
  <p:tag name="KSO_WM_UNIT_LINE_FORE_SCHEMECOLOR_INDEX" val="6"/>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solidLine&quot;:{&quot;brightness&quot;:0,&quot;colorType&quot;:1,&quot;foreColorIndex&quot;:6,&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0939_1*m_h_a*1_1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TEXT_FILL_FORE_SCHEMECOLOR_INDEX" val="1"/>
  <p:tag name="KSO_WM_UNIT_TEXT_FILL_TYPE" val="1"/>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Lst>
</file>

<file path=ppt/tags/tag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0939_1*m_h_a*1_2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TEXT_FILL_FORE_SCHEMECOLOR_INDEX" val="1"/>
  <p:tag name="KSO_WM_UNIT_TEXT_FILL_TYPE" val="1"/>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Lst>
</file>

<file path=ppt/tags/tag51.xml><?xml version="1.0" encoding="utf-8"?>
<p:tagLst xmlns:p="http://schemas.openxmlformats.org/presentationml/2006/main">
  <p:tag name="KSO_WM_DIAGRAM_VERSION" val="3"/>
  <p:tag name="KSO_WM_DIAGRAM_COLOR_TRICK" val="4"/>
  <p:tag name="KSO_WM_DIAGRAM_COLOR_TEXT_CAN_REMOVE" val="n"/>
  <p:tag name="KSO_WM_UNIT_VALUE" val="86*73"/>
  <p:tag name="KSO_WM_UNIT_HIGHLIGHT" val="0"/>
  <p:tag name="KSO_WM_UNIT_COMPATIBLE" val="0"/>
  <p:tag name="KSO_WM_UNIT_DIAGRAM_ISNUMVISUAL" val="0"/>
  <p:tag name="KSO_WM_UNIT_DIAGRAM_ISREFERUNIT" val="0"/>
  <p:tag name="KSO_WM_DIAGRAM_GROUP_CODE" val="m1-1"/>
  <p:tag name="KSO_WM_UNIT_TYPE" val="m_h_x"/>
  <p:tag name="KSO_WM_UNIT_INDEX" val="1_2_1"/>
  <p:tag name="KSO_WM_UNIT_ID" val="diagram20230939_1*m_h_x*1_2_1"/>
  <p:tag name="KSO_WM_TEMPLATE_CATEGORY" val="diagram"/>
  <p:tag name="KSO_WM_TEMPLATE_INDEX" val="20230939"/>
  <p:tag name="KSO_WM_UNIT_LAYERLEVEL" val="1_1_1"/>
  <p:tag name="KSO_WM_TAG_VERSION" val="3.0"/>
  <p:tag name="KSO_WM_BEAUTIFY_FLAG" val="#wm#"/>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xml><?xml version="1.0" encoding="utf-8"?>
<p:tagLst xmlns:p="http://schemas.openxmlformats.org/presentationml/2006/main">
  <p:tag name="KSO_WM_DIAGRAM_VERSION" val="3"/>
  <p:tag name="KSO_WM_DIAGRAM_COLOR_TRICK" val="4"/>
  <p:tag name="KSO_WM_DIAGRAM_COLOR_TEXT_CAN_REMOVE" val="n"/>
  <p:tag name="KSO_WM_UNIT_VALUE" val="82*76"/>
  <p:tag name="KSO_WM_UNIT_HIGHLIGHT" val="0"/>
  <p:tag name="KSO_WM_UNIT_COMPATIBLE" val="0"/>
  <p:tag name="KSO_WM_UNIT_DIAGRAM_ISNUMVISUAL" val="0"/>
  <p:tag name="KSO_WM_UNIT_DIAGRAM_ISREFERUNIT" val="0"/>
  <p:tag name="KSO_WM_DIAGRAM_GROUP_CODE" val="m1-1"/>
  <p:tag name="KSO_WM_UNIT_TYPE" val="m_h_x"/>
  <p:tag name="KSO_WM_UNIT_INDEX" val="1_1_1"/>
  <p:tag name="KSO_WM_UNIT_ID" val="diagram20230939_1*m_h_x*1_1_1"/>
  <p:tag name="KSO_WM_TEMPLATE_CATEGORY" val="diagram"/>
  <p:tag name="KSO_WM_TEMPLATE_INDEX" val="20230939"/>
  <p:tag name="KSO_WM_UNIT_LAYERLEVEL" val="1_1_1"/>
  <p:tag name="KSO_WM_TAG_VERSION" val="3.0"/>
  <p:tag name="KSO_WM_BEAUTIFY_FLAG" val="#wm#"/>
  <p:tag name="KSO_WM_DIAGRAM_MAX_ITEMCNT" val="6"/>
  <p:tag name="KSO_WM_DIAGRAM_MIN_ITEMCNT" val="2"/>
  <p:tag name="KSO_WM_DIAGRAM_VIRTUALLY_FRAME" val="{&quot;height&quot;:319.90000000000003,&quot;left&quot;:84.49998779296875,&quot;top&quot;:212.22503937007872,&quot;width&quot;:911.15002441406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xml><?xml version="1.0" encoding="utf-8"?>
<p:tagLst xmlns:p="http://schemas.openxmlformats.org/presentationml/2006/main">
  <p:tag name="KSO_WM_BEAUTIFY_FLAG" val="#wm#"/>
  <p:tag name="KSO_WM_TEMPLATE_CATEGORY" val="diagram"/>
  <p:tag name="KSO_WM_TEMPLATE_INDEX" val="20230939"/>
  <p:tag name="KSO_WM_SPECIAL_SOURCE" val="bdnull"/>
  <p:tag name="KSO_WM_SLIDE_ID" val="diagram20230939_1"/>
  <p:tag name="KSO_WM_TEMPLATE_SUBCATEGORY" val="0"/>
  <p:tag name="KSO_WM_TEMPLATE_MASTER_TYPE" val="0"/>
  <p:tag name="KSO_WM_TEMPLATE_COLOR_TYPE" val="0"/>
  <p:tag name="KSO_WM_SLIDE_ITEM_CNT" val="2"/>
  <p:tag name="KSO_WM_SLIDE_INDEX" val="1"/>
  <p:tag name="KSO_WM_DIAGRAM_GROUP_CODE" val="m1-1"/>
  <p:tag name="KSO_WM_SLIDE_DIAGTYPE" val="m"/>
  <p:tag name="KSO_WM_TAG_VERSION" val="3.0"/>
  <p:tag name="KSO_WM_SLIDE_LAYOUT" val="a_m"/>
  <p:tag name="KSO_WM_SLIDE_LAYOUT_CNT" val="1_1"/>
  <p:tag name="KSO_WM_SLIDE_TYPE" val="text"/>
  <p:tag name="KSO_WM_SLIDE_SUBTYPE" val="diag"/>
  <p:tag name="KSO_WM_SLIDE_SIZE" val="364.55*319.9"/>
  <p:tag name="KSO_WM_SLIDE_POSITION" val="297.75*178.35"/>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a*1_2_3_1"/>
  <p:tag name="KSO_WM_TEMPLATE_CATEGORY" val="diagram"/>
  <p:tag name="KSO_WM_TEMPLATE_INDEX" val="20236924"/>
  <p:tag name="KSO_WM_UNIT_LAYERLEVEL" val="1_1_1_1"/>
  <p:tag name="KSO_WM_TAG_VERSION" val="3.0"/>
  <p:tag name="KSO_WM_BEAUTIFY_FLAG" val="#wm#"/>
  <p:tag name="KSO_WM_UNIT_ISCONTENTSTITLE" val="0"/>
  <p:tag name="KSO_WM_UNIT_ISNUMDGMTITLE" val="0"/>
  <p:tag name="KSO_WM_UNIT_NOCLEAR" val="0"/>
  <p:tag name="KSO_WM_UNIT_VALUE" val="6"/>
  <p:tag name="KSO_WM_DIAGRAM_GROUP_CODE" val="n1-1"/>
  <p:tag name="KSO_WM_UNIT_TYPE" val="n_h_h_a"/>
  <p:tag name="KSO_WM_UNIT_INDEX" val="1_2_3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59.xml><?xml version="1.0" encoding="utf-8"?>
<p:tagLst xmlns:p="http://schemas.openxmlformats.org/presentationml/2006/main">
  <p:tag name="KSO_WM_DIAGRAM_VIRTUALLY_FRAME" val="{&quot;height&quot;:550.4,&quot;left&quot;:448.65,&quot;top&quot;:12.7,&quot;width&quot;:596}"/>
</p:tagLst>
</file>

<file path=ppt/tags/tag60.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i*1_2_3_1"/>
  <p:tag name="KSO_WM_TEMPLATE_CATEGORY" val="diagram"/>
  <p:tag name="KSO_WM_TEMPLATE_INDEX" val="20236924"/>
  <p:tag name="KSO_WM_UNIT_LAYERLEVEL" val="1_1_1_1"/>
  <p:tag name="KSO_WM_TAG_VERSION" val="3.0"/>
  <p:tag name="KSO_WM_BEAUTIFY_FLAG" val="#wm#"/>
  <p:tag name="KSO_WM_DIAGRAM_GROUP_CODE" val="n1-1"/>
  <p:tag name="KSO_WM_UNIT_TYPE" val="n_h_h_i"/>
  <p:tag name="KSO_WM_UNIT_INDEX" val="1_2_3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solid&quot;:{&quot;brightness&quot;:0,&quot;colorType&quot;:1,&quot;foreColorIndex&quot;:16,&quot;transparency&quot;:0},&quot;type&quot;:1},&quot;glow&quot;:{&quot;colorType&quot;:0},&quot;line&quot;:{&quot;type&quot;:0},&quot;shadow&quot;:{&quot;brightness&quot;:0.4000000059604645,&quot;colorType&quot;:1,&quot;foreColorIndex&quot;:5,&quot;transparency&quot;:0.30000001192092896},&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6"/>
  <p:tag name="KSO_WM_UNIT_FILL_FORE_SCHEMECOLOR_INDEX_BRIGHTNESS" val="0"/>
  <p:tag name="KSO_WM_DIAGRAM_USE_COLOR_VALUE" val="{&quot;color_scheme&quot;:1,&quot;color_type&quot;:1,&quot;theme_color_indexes&quot;:[5,6,5,6,5,6]}"/>
</p:tagLst>
</file>

<file path=ppt/tags/tag61.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i*1_2_2_1"/>
  <p:tag name="KSO_WM_TEMPLATE_CATEGORY" val="diagram"/>
  <p:tag name="KSO_WM_TEMPLATE_INDEX" val="20236924"/>
  <p:tag name="KSO_WM_UNIT_LAYERLEVEL" val="1_1_1_1"/>
  <p:tag name="KSO_WM_TAG_VERSION" val="3.0"/>
  <p:tag name="KSO_WM_BEAUTIFY_FLAG" val="#wm#"/>
  <p:tag name="KSO_WM_DIAGRAM_GROUP_CODE" val="n1-1"/>
  <p:tag name="KSO_WM_UNIT_TYPE" val="n_h_h_i"/>
  <p:tag name="KSO_WM_UNIT_INDEX" val="1_2_2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solid&quot;:{&quot;brightness&quot;:0,&quot;colorType&quot;:1,&quot;foreColorIndex&quot;:16,&quot;transparency&quot;:0},&quot;type&quot;:1},&quot;glow&quot;:{&quot;colorType&quot;:0},&quot;line&quot;:{&quot;type&quot;:0},&quot;shadow&quot;:{&quot;brightness&quot;:0.4000000059604645,&quot;colorType&quot;:1,&quot;foreColorIndex&quot;:5,&quot;transparency&quot;:0.30000001192092896},&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6"/>
  <p:tag name="KSO_WM_UNIT_FILL_FORE_SCHEMECOLOR_INDEX_BRIGHTNESS" val="0"/>
  <p:tag name="KSO_WM_DIAGRAM_USE_COLOR_VALUE" val="{&quot;color_scheme&quot;:1,&quot;color_type&quot;:1,&quot;theme_color_indexes&quot;:[5,6,5,6,5,6]}"/>
</p:tagLst>
</file>

<file path=ppt/tags/tag62.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i*1_2_1_1"/>
  <p:tag name="KSO_WM_TEMPLATE_CATEGORY" val="diagram"/>
  <p:tag name="KSO_WM_TEMPLATE_INDEX" val="20236924"/>
  <p:tag name="KSO_WM_UNIT_LAYERLEVEL" val="1_1_1_1"/>
  <p:tag name="KSO_WM_TAG_VERSION" val="3.0"/>
  <p:tag name="KSO_WM_BEAUTIFY_FLAG" val="#wm#"/>
  <p:tag name="KSO_WM_DIAGRAM_GROUP_CODE" val="n1-1"/>
  <p:tag name="KSO_WM_UNIT_TYPE" val="n_h_h_i"/>
  <p:tag name="KSO_WM_UNIT_INDEX" val="1_2_1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solid&quot;:{&quot;brightness&quot;:0,&quot;colorType&quot;:1,&quot;foreColorIndex&quot;:16,&quot;transparency&quot;:0},&quot;type&quot;:1},&quot;glow&quot;:{&quot;colorType&quot;:0},&quot;line&quot;:{&quot;type&quot;:0},&quot;shadow&quot;:{&quot;brightness&quot;:0.4000000059604645,&quot;colorType&quot;:1,&quot;foreColorIndex&quot;:5,&quot;transparency&quot;:0.30000001192092896},&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6"/>
  <p:tag name="KSO_WM_UNIT_FILL_FORE_SCHEMECOLOR_INDEX_BRIGHTNESS" val="0"/>
  <p:tag name="KSO_WM_DIAGRAM_USE_COLOR_VALUE" val="{&quot;color_scheme&quot;:1,&quot;color_type&quot;:1,&quot;theme_color_indexes&quot;:[5,6,5,6,5,6]}"/>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6924_1*n_h_i*1_1_1"/>
  <p:tag name="KSO_WM_TEMPLATE_CATEGORY" val="diagram"/>
  <p:tag name="KSO_WM_TEMPLATE_INDEX" val="20236924"/>
  <p:tag name="KSO_WM_UNIT_LAYERLEVEL" val="1_1_1"/>
  <p:tag name="KSO_WM_TAG_VERSION" val="3.0"/>
  <p:tag name="KSO_WM_BEAUTIFY_FLAG" val="#wm#"/>
  <p:tag name="KSO_WM_DIAGRAM_GROUP_CODE" val="n1-1"/>
  <p:tag name="KSO_WM_UNIT_TYPE" val="n_h_i"/>
  <p:tag name="KSO_WM_UNIT_INDEX" val="1_1_1"/>
  <p:tag name="KSO_WM_DIAGRAM_VERSION" val="3"/>
  <p:tag name="KSO_WM_DIAGRAM_COLOR_TRICK" val="1"/>
  <p:tag name="KSO_WM_DIAGRAM_COLOR_TEXT_CAN_REMOVE" val="n"/>
  <p:tag name="KSO_WM_DIAGRAM_MAX_ITEMCNT" val="5"/>
  <p:tag name="KSO_WM_DIAGRAM_MIN_ITEMCNT" val="3"/>
  <p:tag name="KSO_WM_DIAGRAM_VIRTUALLY_FRAME" val="{&quot;height&quot;:318.26875,&quot;left&quot;:414.77337646484375,&quot;top&quot;:40.940625,&quot;width&quot;:647.9766235351562}"/>
  <p:tag name="KSO_WM_DIAGRAM_COLOR_MATCH_VALUE" val="{&quot;shape&quot;:{&quot;fill&quot;:{&quot;gradient&quot;:[{&quot;brightness&quot;:0,&quot;colorType&quot;:1,&quot;foreColorIndex&quot;:5,&quot;pos&quot;:0,&quot;transparency&quot;:0.949999988079071},{&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4.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x*1_2_1_1"/>
  <p:tag name="KSO_WM_TEMPLATE_CATEGORY" val="diagram"/>
  <p:tag name="KSO_WM_TEMPLATE_INDEX" val="20236924"/>
  <p:tag name="KSO_WM_UNIT_LAYERLEVEL" val="1_1_1_1"/>
  <p:tag name="KSO_WM_TAG_VERSION" val="3.0"/>
  <p:tag name="KSO_WM_BEAUTIFY_FLAG" val="#wm#"/>
  <p:tag name="KSO_WM_UNIT_VALUE" val="82*88"/>
  <p:tag name="KSO_WM_DIAGRAM_GROUP_CODE" val="n1-1"/>
  <p:tag name="KSO_WM_UNIT_TYPE" val="n_h_h_x"/>
  <p:tag name="KSO_WM_UNIT_INDEX" val="1_2_1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6924_1*n_h_i*1_1_2"/>
  <p:tag name="KSO_WM_TEMPLATE_CATEGORY" val="diagram"/>
  <p:tag name="KSO_WM_TEMPLATE_INDEX" val="20236924"/>
  <p:tag name="KSO_WM_UNIT_LAYERLEVEL" val="1_1_1"/>
  <p:tag name="KSO_WM_TAG_VERSION" val="3.0"/>
  <p:tag name="KSO_WM_BEAUTIFY_FLAG" val="#wm#"/>
  <p:tag name="KSO_WM_DIAGRAM_GROUP_CODE" val="n1-1"/>
  <p:tag name="KSO_WM_UNIT_TYPE" val="n_h_i"/>
  <p:tag name="KSO_WM_UNIT_INDEX" val="1_1_2"/>
  <p:tag name="KSO_WM_DIAGRAM_VERSION" val="3"/>
  <p:tag name="KSO_WM_DIAGRAM_COLOR_TRICK" val="1"/>
  <p:tag name="KSO_WM_DIAGRAM_COLOR_TEXT_CAN_REMOVE" val="n"/>
  <p:tag name="KSO_WM_DIAGRAM_MAX_ITEMCNT" val="5"/>
  <p:tag name="KSO_WM_DIAGRAM_MIN_ITEMCNT" val="3"/>
  <p:tag name="KSO_WM_DIAGRAM_VIRTUALLY_FRAME" val="{&quot;height&quot;:318.26875,&quot;left&quot;:414.77337646484375,&quot;top&quot;:40.940625,&quot;width&quot;:647.9766235351562}"/>
  <p:tag name="KSO_WM_DIAGRAM_COLOR_MATCH_VALUE" val="{&quot;shape&quot;:{&quot;fill&quot;:{&quot;gradient&quot;:[{&quot;brightness&quot;:0,&quot;colorType&quot;:1,&quot;foreColorIndex&quot;:5,&quot;pos&quot;:0,&quot;transparency&quot;:0.949999988079071},{&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x*1_2_2_1"/>
  <p:tag name="KSO_WM_TEMPLATE_CATEGORY" val="diagram"/>
  <p:tag name="KSO_WM_TEMPLATE_INDEX" val="20236924"/>
  <p:tag name="KSO_WM_UNIT_LAYERLEVEL" val="1_1_1_1"/>
  <p:tag name="KSO_WM_TAG_VERSION" val="3.0"/>
  <p:tag name="KSO_WM_BEAUTIFY_FLAG" val="#wm#"/>
  <p:tag name="KSO_WM_UNIT_VALUE" val="88*82"/>
  <p:tag name="KSO_WM_DIAGRAM_GROUP_CODE" val="n1-1"/>
  <p:tag name="KSO_WM_UNIT_TYPE" val="n_h_h_x"/>
  <p:tag name="KSO_WM_UNIT_INDEX" val="1_2_2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6924_1*n_h_a*1_1_1"/>
  <p:tag name="KSO_WM_TEMPLATE_CATEGORY" val="diagram"/>
  <p:tag name="KSO_WM_TEMPLATE_INDEX" val="20236924"/>
  <p:tag name="KSO_WM_UNIT_LAYERLEVEL" val="1_1_1"/>
  <p:tag name="KSO_WM_TAG_VERSION" val="3.0"/>
  <p:tag name="KSO_WM_BEAUTIFY_FLAG" val="#wm#"/>
  <p:tag name="KSO_WM_UNIT_ISCONTENTSTITLE" val="0"/>
  <p:tag name="KSO_WM_UNIT_ISNUMDGMTITLE" val="0"/>
  <p:tag name="KSO_WM_UNIT_NOCLEAR" val="0"/>
  <p:tag name="KSO_WM_UNIT_VALUE" val="20"/>
  <p:tag name="KSO_WM_DIAGRAM_GROUP_CODE" val="n1-1"/>
  <p:tag name="KSO_WM_UNIT_TYPE" val="n_h_a"/>
  <p:tag name="KSO_WM_UNIT_INDEX" val="1_1_1"/>
  <p:tag name="KSO_WM_DIAGRAM_VERSION" val="3"/>
  <p:tag name="KSO_WM_DIAGRAM_COLOR_TRICK" val="1"/>
  <p:tag name="KSO_WM_DIAGRAM_COLOR_TEXT_CAN_REMOVE" val="n"/>
  <p:tag name="KSO_WM_DIAGRAM_MAX_ITEMCNT" val="5"/>
  <p:tag name="KSO_WM_DIAGRAM_MIN_ITEMCNT" val="3"/>
  <p:tag name="KSO_WM_DIAGRAM_VIRTUALLY_FRAME" val="{&quot;height&quot;:318.26875,&quot;left&quot;:414.77337646484375,&quot;top&quot;:40.940625,&quot;width&quot;:647.9766235351562}"/>
  <p:tag name="KSO_WM_DIAGRAM_COLOR_MATCH_VALUE" val="{&quot;shape&quot;:{&quot;fill&quot;:{&quot;gradient&quot;:[{&quot;brightness&quot;:0.4000000059604645,&quot;colorType&quot;:1,&quot;foreColorIndex&quot;:5,&quot;pos&quot;:0,&quot;transparency&quot;:0},{&quot;brightness&quot;:0,&quot;colorType&quot;:1,&quot;foreColorIndex&quot;:5,&quot;pos&quot;:0.699999988079071,&quot;transparency&quot;:0}],&quot;type&quot;:3},&quot;glow&quot;:{&quot;colorType&quot;:0},&quot;line&quot;:{&quot;type&quot;:0},&quot;shadow&quot;:{&quot;brightness&quot;:-0.2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DIAGRAM_USE_COLOR_VALUE" val="{&quot;color_scheme&quot;:1,&quot;color_type&quot;:1,&quot;theme_color_indexes&quot;:[5,6,5,6,5,6]}"/>
</p:tagLst>
</file>

<file path=ppt/tags/tag68.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x*1_2_3_1"/>
  <p:tag name="KSO_WM_TEMPLATE_CATEGORY" val="diagram"/>
  <p:tag name="KSO_WM_TEMPLATE_INDEX" val="20236924"/>
  <p:tag name="KSO_WM_UNIT_LAYERLEVEL" val="1_1_1_1"/>
  <p:tag name="KSO_WM_TAG_VERSION" val="3.0"/>
  <p:tag name="KSO_WM_BEAUTIFY_FLAG" val="#wm#"/>
  <p:tag name="KSO_WM_UNIT_VALUE" val="88*88"/>
  <p:tag name="KSO_WM_DIAGRAM_GROUP_CODE" val="n1-1"/>
  <p:tag name="KSO_WM_UNIT_TYPE" val="n_h_h_x"/>
  <p:tag name="KSO_WM_UNIT_INDEX" val="1_2_3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69.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a*1_2_1_1"/>
  <p:tag name="KSO_WM_TEMPLATE_CATEGORY" val="diagram"/>
  <p:tag name="KSO_WM_TEMPLATE_INDEX" val="20236924"/>
  <p:tag name="KSO_WM_UNIT_LAYERLEVEL" val="1_1_1_1"/>
  <p:tag name="KSO_WM_TAG_VERSION" val="3.0"/>
  <p:tag name="KSO_WM_BEAUTIFY_FLAG" val="#wm#"/>
  <p:tag name="KSO_WM_UNIT_ISCONTENTSTITLE" val="0"/>
  <p:tag name="KSO_WM_UNIT_ISNUMDGMTITLE" val="0"/>
  <p:tag name="KSO_WM_UNIT_NOCLEAR" val="0"/>
  <p:tag name="KSO_WM_DIAGRAM_GROUP_CODE" val="n1-1"/>
  <p:tag name="KSO_WM_UNIT_TYPE" val="n_h_h_a"/>
  <p:tag name="KSO_WM_UNIT_INDEX" val="1_2_1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70.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f*1_2_1_1"/>
  <p:tag name="KSO_WM_TEMPLATE_CATEGORY" val="diagram"/>
  <p:tag name="KSO_WM_TEMPLATE_INDEX" val="20236924"/>
  <p:tag name="KSO_WM_UNIT_LAYERLEVEL" val="1_1_1_1"/>
  <p:tag name="KSO_WM_TAG_VERSION" val="3.0"/>
  <p:tag name="KSO_WM_BEAUTIFY_FLAG" val="#wm#"/>
  <p:tag name="KSO_WM_UNIT_SUBTYPE" val="a"/>
  <p:tag name="KSO_WM_UNIT_NOCLEAR" val="0"/>
  <p:tag name="KSO_WM_UNIT_VALUE" val="39"/>
  <p:tag name="KSO_WM_DIAGRAM_GROUP_CODE" val="n1-1"/>
  <p:tag name="KSO_WM_UNIT_TYPE" val="n_h_h_f"/>
  <p:tag name="KSO_WM_UNIT_INDEX" val="1_2_1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内容，简明扼要地阐述观点。根据需要可酌增减文字"/>
  <p:tag name="KSO_WM_UNIT_TEXT_FILL_FORE_SCHEMECOLOR_INDEX" val="1"/>
  <p:tag name="KSO_WM_UNIT_TEXT_FILL_TYPE" val="1"/>
  <p:tag name="KSO_WM_DIAGRAM_USE_COLOR_VALUE" val="{&quot;color_scheme&quot;:1,&quot;color_type&quot;:1,&quot;theme_color_indexes&quot;:[5,6,5,6,5,6]}"/>
</p:tagLst>
</file>

<file path=ppt/tags/tag71.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a*1_2_2_1"/>
  <p:tag name="KSO_WM_TEMPLATE_CATEGORY" val="diagram"/>
  <p:tag name="KSO_WM_TEMPLATE_INDEX" val="20236924"/>
  <p:tag name="KSO_WM_UNIT_LAYERLEVEL" val="1_1_1_1"/>
  <p:tag name="KSO_WM_TAG_VERSION" val="3.0"/>
  <p:tag name="KSO_WM_BEAUTIFY_FLAG" val="#wm#"/>
  <p:tag name="KSO_WM_UNIT_ISCONTENTSTITLE" val="0"/>
  <p:tag name="KSO_WM_UNIT_ISNUMDGMTITLE" val="0"/>
  <p:tag name="KSO_WM_UNIT_NOCLEAR" val="0"/>
  <p:tag name="KSO_WM_DIAGRAM_GROUP_CODE" val="n1-1"/>
  <p:tag name="KSO_WM_UNIT_TYPE" val="n_h_h_a"/>
  <p:tag name="KSO_WM_UNIT_INDEX" val="1_2_2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72.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f*1_2_2_1"/>
  <p:tag name="KSO_WM_TEMPLATE_CATEGORY" val="diagram"/>
  <p:tag name="KSO_WM_TEMPLATE_INDEX" val="20236924"/>
  <p:tag name="KSO_WM_UNIT_LAYERLEVEL" val="1_1_1_1"/>
  <p:tag name="KSO_WM_TAG_VERSION" val="3.0"/>
  <p:tag name="KSO_WM_BEAUTIFY_FLAG" val="#wm#"/>
  <p:tag name="KSO_WM_UNIT_SUBTYPE" val="a"/>
  <p:tag name="KSO_WM_UNIT_NOCLEAR" val="0"/>
  <p:tag name="KSO_WM_UNIT_VALUE" val="39"/>
  <p:tag name="KSO_WM_DIAGRAM_GROUP_CODE" val="n1-1"/>
  <p:tag name="KSO_WM_UNIT_TYPE" val="n_h_h_f"/>
  <p:tag name="KSO_WM_UNIT_INDEX" val="1_2_2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内容，简明扼要地阐述观点。根据需要可酌增减文字"/>
  <p:tag name="KSO_WM_UNIT_TEXT_FILL_FORE_SCHEMECOLOR_INDEX" val="1"/>
  <p:tag name="KSO_WM_UNIT_TEXT_FILL_TYPE" val="1"/>
  <p:tag name="KSO_WM_DIAGRAM_USE_COLOR_VALUE" val="{&quot;color_scheme&quot;:1,&quot;color_type&quot;:1,&quot;theme_color_indexes&quot;:[5,6,5,6,5,6]}"/>
</p:tagLst>
</file>

<file path=ppt/tags/tag73.xml><?xml version="1.0" encoding="utf-8"?>
<p:tagLst xmlns:p="http://schemas.openxmlformats.org/presentationml/2006/main">
  <p:tag name="KSO_WM_DIAGRAM_VIRTUALLY_FRAME" val="{&quot;height&quot;:318.26875,&quot;left&quot;:414.77337646484375,&quot;top&quot;:40.940625,&quot;width&quot;:647.9766235351562}"/>
  <p:tag name="KSO_WM_UNIT_HIGHLIGHT" val="0"/>
  <p:tag name="KSO_WM_UNIT_COMPATIBLE" val="0"/>
  <p:tag name="KSO_WM_UNIT_DIAGRAM_ISNUMVISUAL" val="0"/>
  <p:tag name="KSO_WM_UNIT_DIAGRAM_ISREFERUNIT" val="0"/>
  <p:tag name="KSO_WM_UNIT_ID" val="diagram20236924_1*n_h_h_f*1_2_3_1"/>
  <p:tag name="KSO_WM_TEMPLATE_CATEGORY" val="diagram"/>
  <p:tag name="KSO_WM_TEMPLATE_INDEX" val="20236924"/>
  <p:tag name="KSO_WM_UNIT_LAYERLEVEL" val="1_1_1_1"/>
  <p:tag name="KSO_WM_TAG_VERSION" val="3.0"/>
  <p:tag name="KSO_WM_BEAUTIFY_FLAG" val="#wm#"/>
  <p:tag name="KSO_WM_UNIT_SUBTYPE" val="a"/>
  <p:tag name="KSO_WM_UNIT_NOCLEAR" val="0"/>
  <p:tag name="KSO_WM_UNIT_VALUE" val="39"/>
  <p:tag name="KSO_WM_DIAGRAM_GROUP_CODE" val="n1-1"/>
  <p:tag name="KSO_WM_UNIT_TYPE" val="n_h_h_f"/>
  <p:tag name="KSO_WM_UNIT_INDEX" val="1_2_3_1"/>
  <p:tag name="KSO_WM_DIAGRAM_VERSION" val="3"/>
  <p:tag name="KSO_WM_DIAGRAM_COLOR_TRICK" val="1"/>
  <p:tag name="KSO_WM_DIAGRAM_COLOR_TEXT_CAN_REMOVE" val="n"/>
  <p:tag name="KSO_WM_DIAGRAM_MAX_ITEMCNT" val="5"/>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内容，简明扼要地阐述观点。根据需要可酌增减文字"/>
  <p:tag name="KSO_WM_UNIT_TEXT_FILL_FORE_SCHEMECOLOR_INDEX" val="1"/>
  <p:tag name="KSO_WM_UNIT_TEXT_FILL_TYPE" val="1"/>
  <p:tag name="KSO_WM_DIAGRAM_USE_COLOR_VALUE" val="{&quot;color_scheme&quot;:1,&quot;color_type&quot;:1,&quot;theme_color_indexes&quot;:[5,6,5,6,5,6]}"/>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9"/>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2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1"/>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7"/>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7"/>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6200000047683716},&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6,5,6,5,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4"/>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10000000149011612,&quot;colorType&quot;:1,&quot;foreColorIndex&quot;:5,&quot;pos&quot;:0,&quot;transparency&quot;:0},{&quot;brightness&quot;:0,&quot;colorType&quot;:1,&quot;foreColorIndex&quot;:5,&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3"/>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2"/>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29_3*l_h_a*1_1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x*1_1_10"/>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x"/>
  <p:tag name="KSO_WM_UNIT_INDEX" val="1_1_10"/>
  <p:tag name="KSO_WM_UNIT_VALUE" val="153*131"/>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5"/>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5"/>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6"/>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6"/>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1_8"/>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8"/>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4"/>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2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DIAGRAM_USE_COLOR_VALUE" val="{&quot;color_scheme&quot;:1,&quot;color_type&quot;:1,&quot;theme_color_indexes&quot;:[5,6,5,6,5,6]}"/>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1"/>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600000023841857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DIAGRAM_USE_COLOR_VALUE" val="{&quot;color_scheme&quot;:1,&quot;color_type&quot;:1,&quot;theme_color_indexes&quot;:[5,6,5,6,5,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2"/>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25,&quot;colorType&quot;:1,&quot;foreColorIndex&quot;:6,&quot;transparency&quot;:0},&quot;type&quot;:1},&quot;glow&quot;:{&quot;colorType&quot;:0},&quot;line&quot;:{&quot;type&quot;:0},&quot;shadow&quot;:{&quot;brightness&quot;:0,&quot;colorType&quot;:1,&quot;foreColorIndex&quot;:6,&quot;transparency&quot;:0.6200000047683716},&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25"/>
  <p:tag name="KSO_WM_DIAGRAM_USE_COLOR_VALUE" val="{&quot;color_scheme&quot;:1,&quot;color_type&quot;:1,&quot;theme_color_indexes&quot;:[5,6,5,6,5,6]}"/>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7"/>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7"/>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10000000149011612,&quot;colorType&quot;:1,&quot;foreColorIndex&quot;:6,&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6"/>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6"/>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6,&quot;pos&quot;:0,&quot;transparency&quot;:0},{&quot;brightness&quot;:0.20000000298023224,&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5"/>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5"/>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6,&quot;pos&quot;:0,&quot;transparency&quot;:0},{&quot;brightness&quot;:0.20000000298023224,&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29_3*l_h_a*1_2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29_3*l_h_f*1_2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5,6,5,6,5,6]}"/>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8"/>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8"/>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6,&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DIAGRAM_USE_COLOR_VALUE" val="{&quot;color_scheme&quot;:1,&quot;color_type&quot;:1,&quot;theme_color_indexes&quot;:[5,6,5,6,5,6]}"/>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x*1_2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x"/>
  <p:tag name="KSO_WM_UNIT_INDEX" val="1_2_9"/>
  <p:tag name="KSO_WM_UNIT_VALUE" val="148*153"/>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9"/>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6,&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DIAGRAM_USE_COLOR_VALUE" val="{&quot;color_scheme&quot;:1,&quot;color_type&quot;:1,&quot;theme_color_indexes&quot;:[5,6,5,6,5,6]}"/>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2_3"/>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6,&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DIAGRAM_USE_COLOR_VALUE" val="{&quot;color_scheme&quot;:1,&quot;color_type&quot;:1,&quot;theme_color_indexes&quot;:[5,6,5,6,5,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4"/>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25,&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DIAGRAM_USE_COLOR_VALUE" val="{&quot;color_scheme&quot;:1,&quot;color_type&quot;:1,&quot;theme_color_indexes&quot;:[5,6,5,6,5,6]}"/>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1"/>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600000023841857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DIAGRAM_USE_COLOR_VALUE" val="{&quot;color_scheme&quot;:1,&quot;color_type&quot;:1,&quot;theme_color_indexes&quot;:[5,6,5,6,5,6]}"/>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2"/>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25,&quot;colorType&quot;:1,&quot;foreColorIndex&quot;:8,&quot;transparency&quot;:0},&quot;type&quot;:1},&quot;glow&quot;:{&quot;colorType&quot;:0},&quot;line&quot;:{&quot;type&quot;:0},&quot;shadow&quot;:{&quot;brightness&quot;:0,&quot;colorType&quot;:1,&quot;foreColorIndex&quot;:8,&quot;transparency&quot;:0.6200000047683716},&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8"/>
  <p:tag name="KSO_WM_UNIT_FILL_FORE_SCHEMECOLOR_INDEX_BRIGHTNESS" val="-0.25"/>
  <p:tag name="KSO_WM_DIAGRAM_USE_COLOR_VALUE" val="{&quot;color_scheme&quot;:1,&quot;color_type&quot;:1,&quot;theme_color_indexes&quot;:[5,6,5,6,5,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7"/>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7"/>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10000000149011612,&quot;colorType&quot;:1,&quot;foreColorIndex&quot;:8,&quot;pos&quot;:0,&quot;transparency&quot;:0},{&quot;brightness&quot;:0,&quot;colorType&quot;:1,&quot;foreColorIndex&quot;:8,&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6"/>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6"/>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8,&quot;pos&quot;:0,&quot;transparency&quot;:0},{&quot;brightness&quot;:0.20000000298023224,&quot;colorType&quot;:1,&quot;foreColorIndex&quot;:8,&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5"/>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5"/>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8,&quot;pos&quot;:0,&quot;transparency&quot;:0},{&quot;brightness&quot;:0.20000000298023224,&quot;colorType&quot;:1,&quot;foreColorIndex&quot;:8,&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29_3*l_h_a*1_4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29_3*l_h_f*1_4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5,6,5,6,5,6]}"/>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8"/>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8"/>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8,&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DIAGRAM_USE_COLOR_VALUE" val="{&quot;color_scheme&quot;:1,&quot;color_type&quot;:1,&quot;theme_color_indexes&quot;:[5,6,5,6,5,6]}"/>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9"/>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8,&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DIAGRAM_USE_COLOR_VALUE" val="{&quot;color_scheme&quot;:1,&quot;color_type&quot;:1,&quot;theme_color_indexes&quot;:[5,6,5,6,5,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4_3"/>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8,&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DIAGRAM_USE_COLOR_VALUE" val="{&quot;color_scheme&quot;:1,&quot;color_type&quot;:1,&quot;theme_color_indexes&quot;:[5,6,5,6,5,6]}"/>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x*1_4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x"/>
  <p:tag name="KSO_WM_UNIT_INDEX" val="1_4_9"/>
  <p:tag name="KSO_WM_UNIT_VALUE" val="128*148"/>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4"/>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25,&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DIAGRAM_USE_COLOR_VALUE" val="{&quot;color_scheme&quot;:1,&quot;color_type&quot;:1,&quot;theme_color_indexes&quot;:[5,6,5,6,5,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1"/>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DIAGRAM_USE_COLOR_VALUE" val="{&quot;color_scheme&quot;:1,&quot;color_type&quot;:1,&quot;theme_color_indexes&quot;:[5,6,5,6,5,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2"/>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25,&quot;colorType&quot;:1,&quot;foreColorIndex&quot;:7,&quot;transparency&quot;:0},&quot;type&quot;:1},&quot;glow&quot;:{&quot;colorType&quot;:0},&quot;line&quot;:{&quot;type&quot;:0},&quot;shadow&quot;:{&quot;brightness&quot;:0,&quot;colorType&quot;:1,&quot;foreColorIndex&quot;:7,&quot;transparency&quot;:0.6200000047683716},&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25"/>
  <p:tag name="KSO_WM_DIAGRAM_USE_COLOR_VALUE" val="{&quot;color_scheme&quot;:1,&quot;color_type&quot;:1,&quot;theme_color_indexes&quot;:[5,6,5,6,5,6]}"/>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7"/>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7"/>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10000000149011612,&quot;colorType&quot;:1,&quot;foreColorIndex&quot;:7,&quot;pos&quot;:0,&quot;transparency&quot;:0},{&quot;brightness&quot;:0,&quot;colorType&quot;:1,&quot;foreColorIndex&quot;:7,&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6"/>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6"/>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7,&quot;pos&quot;:0,&quot;transparency&quot;:0},{&quot;brightness&quot;:0.20000000298023224,&quot;colorType&quot;:1,&quot;foreColorIndex&quot;:7,&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5"/>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5"/>
  <p:tag name="KSO_WM_DIAGRAM_MAX_ITEMCNT" val="6"/>
  <p:tag name="KSO_WM_DIAGRAM_MIN_ITEMCNT" val="2"/>
  <p:tag name="KSO_WM_DIAGRAM_VIRTUALLY_FRAME" val="{&quot;height&quot;:550.4,&quot;left&quot;:448.65,&quot;top&quot;:12.7,&quot;width&quot;:596}"/>
  <p:tag name="KSO_WM_DIAGRAM_COLOR_MATCH_VALUE" val="{&quot;shape&quot;:{&quot;fill&quot;:{&quot;gradient&quot;:[{&quot;brightness&quot;:0.4000000059604645,&quot;colorType&quot;:1,&quot;foreColorIndex&quot;:7,&quot;pos&quot;:0,&quot;transparency&quot;:0},{&quot;brightness&quot;:0.20000000298023224,&quot;colorType&quot;:1,&quot;foreColorIndex&quot;:7,&quot;pos&quot;:0.69999998807907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29_3*l_h_a*1_3_1"/>
  <p:tag name="KSO_WM_TEMPLATE_CATEGORY" val="diagram"/>
  <p:tag name="KSO_WM_TEMPLATE_INDEX" val="20230929"/>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8"/>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8"/>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7,&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DIAGRAM_USE_COLOR_VALUE" val="{&quot;color_scheme&quot;:1,&quot;color_type&quot;:1,&quot;theme_color_indexes&quot;:[5,6,5,6,5,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9"/>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7,&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DIAGRAM_USE_COLOR_VALUE" val="{&quot;color_scheme&quot;:1,&quot;color_type&quot;:1,&quot;theme_color_indexes&quot;:[5,6,5,6,5,6]}"/>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x*1_3_9"/>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x"/>
  <p:tag name="KSO_WM_UNIT_INDEX" val="1_3_9"/>
  <p:tag name="KSO_WM_UNIT_VALUE" val="140*140"/>
  <p:tag name="KSO_WM_DIAGRAM_MAX_ITEMCNT" val="6"/>
  <p:tag name="KSO_WM_DIAGRAM_MIN_ITEMCNT" val="2"/>
  <p:tag name="KSO_WM_DIAGRAM_VIRTUALLY_FRAME" val="{&quot;height&quot;:550.4,&quot;left&quot;:448.65,&quot;top&quot;:12.7,&quot;width&quot;:596}"/>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29_3*l_h_i*1_3_3"/>
  <p:tag name="KSO_WM_TEMPLATE_CATEGORY" val="diagram"/>
  <p:tag name="KSO_WM_TEMPLATE_INDEX" val="20230929"/>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550.4,&quot;left&quot;:448.65,&quot;top&quot;:12.7,&quot;width&quot;:596}"/>
  <p:tag name="KSO_WM_DIAGRAM_COLOR_MATCH_VALUE" val="{&quot;shape&quot;:{&quot;fill&quot;:{&quot;type&quot;:0},&quot;glow&quot;:{&quot;colorType&quot;:0},&quot;line&quot;:{&quot;solidLine&quot;:{&quot;brightness&quot;:0.800000011920929,&quot;colorType&quot;:1,&quot;foreColorIndex&quot;:7,&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DIAGRAM_USE_COLOR_VALUE" val="{&quot;color_scheme&quot;:1,&quot;color_type&quot;:1,&quot;theme_color_indexes&quot;:[5,6,5,6,5,6]}"/>
</p:tagLst>
</file>

<file path=ppt/tags/tag120.xml><?xml version="1.0" encoding="utf-8"?>
<p:tagLst xmlns:p="http://schemas.openxmlformats.org/presentationml/2006/main">
  <p:tag name="RESOURCE_RECORD_KEY" val="{&quot;70&quot;:[3327744,3312270]}"/>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COMMONDATA" val="eyJoZGlkIjoiNDM3ZjI5MDdkZjg4NTZlY2M4N2Y2ZGMzYmFhMjA4OTQifQ=="/>
  <p:tag name="resource_record_key" val="{&quot;70&quot;:[3327744,331227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EAADC"/>
        </a:solidFill>
        <a:ln>
          <a:noFill/>
        </a:ln>
      </a:spPr>
      <a:bodyPr vert="horz" wrap="square" lIns="90000" tIns="46800" rIns="90000" bIns="46800" numCol="1" anchor="t" anchorCtr="0" compatLnSpc="1">
        <a:normAutofit/>
      </a:bodyPr>
      <a:lstStyle>
        <a:defPPr>
          <a:lnSpc>
            <a:spcPct val="120000"/>
          </a:lnSpc>
          <a:defRPr lang="id-ID">
            <a:latin typeface="Arial" panose="020B0604020202020204" pitchFamily="34" charset="0"/>
            <a:ea typeface="微软雅黑" panose="020B0503020204020204" charset="-122"/>
            <a:sym typeface="Arial" panose="020B0604020202020204" pitchFamily="34" charset="0"/>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4470</Words>
  <Application>WPS 演示</Application>
  <PresentationFormat>自定义</PresentationFormat>
  <Paragraphs>369</Paragraphs>
  <Slides>28</Slides>
  <Notes>3</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28</vt:i4>
      </vt:variant>
    </vt:vector>
  </HeadingPairs>
  <TitlesOfParts>
    <vt:vector size="46" baseType="lpstr">
      <vt:lpstr>Arial</vt:lpstr>
      <vt:lpstr>宋体</vt:lpstr>
      <vt:lpstr>Wingdings</vt:lpstr>
      <vt:lpstr>微软雅黑</vt:lpstr>
      <vt:lpstr>华文新魏</vt:lpstr>
      <vt:lpstr>华文彩云</vt:lpstr>
      <vt:lpstr>华文中宋</vt:lpstr>
      <vt:lpstr>仿宋</vt:lpstr>
      <vt:lpstr>Times New Roman</vt:lpstr>
      <vt:lpstr>华文行楷</vt:lpstr>
      <vt:lpstr>Impact</vt:lpstr>
      <vt:lpstr>Wingdings</vt:lpstr>
      <vt:lpstr>仿宋_GB2312</vt:lpstr>
      <vt:lpstr>黑体</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组织管理情况</vt:lpstr>
      <vt:lpstr>运行使用情况</vt:lpstr>
      <vt:lpstr>PowerPoint 演示文稿</vt:lpstr>
      <vt:lpstr>PowerPoint 演示文稿</vt:lpstr>
      <vt:lpstr>开放共享情况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bgs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马俊英</dc:creator>
  <cp:lastModifiedBy>WPS_1180959218</cp:lastModifiedBy>
  <cp:revision>702</cp:revision>
  <cp:lastPrinted>2022-02-16T03:34:00Z</cp:lastPrinted>
  <dcterms:created xsi:type="dcterms:W3CDTF">2020-04-10T06:47:00Z</dcterms:created>
  <dcterms:modified xsi:type="dcterms:W3CDTF">2025-03-13T01:55:07Z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34270526E6E14781AAC3BB10918595F5_13</vt:lpwstr>
  </property>
  <property fmtid="{D5CDD505-2E9C-101B-9397-08002B2CF9AE}" pid="3" name="KSOProductBuildVer">
    <vt:lpwstr>2052-12.1.0.20305</vt:lpwstr>
  </property>
</Properties>
</file>